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32"/>
  </p:notesMasterIdLst>
  <p:handoutMasterIdLst>
    <p:handoutMasterId r:id="rId33"/>
  </p:handoutMasterIdLst>
  <p:sldIdLst>
    <p:sldId id="285"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Lst>
  <p:sldSz cx="18288000" cy="10287000"/>
  <p:notesSz cx="7772400" cy="10058400"/>
  <p:custDataLst>
    <p:tags r:id="rId34"/>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4" orient="horz" pos="3285" userDrawn="1">
          <p15:clr>
            <a:srgbClr val="A4A3A4"/>
          </p15:clr>
        </p15:guide>
        <p15:guide id="6" pos="5760">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44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634"/>
    <a:srgbClr val="D1350F"/>
    <a:srgbClr val="FFFFFF"/>
    <a:srgbClr val="FDE8E3"/>
    <a:srgbClr val="572B16"/>
    <a:srgbClr val="A6A6A6"/>
    <a:srgbClr val="E0E2E1"/>
    <a:srgbClr val="D8E1E6"/>
    <a:srgbClr val="5A869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77909" autoAdjust="0"/>
  </p:normalViewPr>
  <p:slideViewPr>
    <p:cSldViewPr showGuides="1">
      <p:cViewPr varScale="1">
        <p:scale>
          <a:sx n="35" d="100"/>
          <a:sy n="35" d="100"/>
        </p:scale>
        <p:origin x="1356" y="66"/>
      </p:cViewPr>
      <p:guideLst>
        <p:guide orient="horz" pos="3285"/>
        <p:guide pos="5760"/>
      </p:guideLst>
    </p:cSldViewPr>
  </p:slideViewPr>
  <p:outlineViewPr>
    <p:cViewPr>
      <p:scale>
        <a:sx n="33" d="100"/>
        <a:sy n="33" d="100"/>
      </p:scale>
      <p:origin x="0" y="-2316"/>
    </p:cViewPr>
  </p:outlineViewPr>
  <p:notesTextViewPr>
    <p:cViewPr>
      <p:scale>
        <a:sx n="100" d="100"/>
        <a:sy n="100" d="100"/>
      </p:scale>
      <p:origin x="0" y="0"/>
    </p:cViewPr>
  </p:notesTextViewPr>
  <p:sorterViewPr>
    <p:cViewPr>
      <p:scale>
        <a:sx n="66" d="100"/>
        <a:sy n="66" d="100"/>
      </p:scale>
      <p:origin x="0" y="0"/>
    </p:cViewPr>
  </p:sorterViewPr>
  <p:notesViewPr>
    <p:cSldViewPr showGuides="1">
      <p:cViewPr>
        <p:scale>
          <a:sx n="75" d="100"/>
          <a:sy n="75" d="100"/>
        </p:scale>
        <p:origin x="2130" y="-1242"/>
      </p:cViewPr>
      <p:guideLst>
        <p:guide orient="horz" pos="2923"/>
        <p:guide orient="horz" pos="283"/>
        <p:guide pos="244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Oracle Sans" panose="020B0503020204020204" pitchFamily="34" charset="0"/>
              </a:rPr>
              <a:pPr>
                <a:defRPr/>
              </a:pPr>
              <a:t>‹#›</a:t>
            </a:fld>
            <a:endParaRPr lang="en-US" dirty="0">
              <a:latin typeface="Oracle Sans" panose="020B0503020204020204" pitchFamily="34" charset="0"/>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457200" y="457200"/>
            <a:ext cx="6858000" cy="3859213"/>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457200" y="4617720"/>
            <a:ext cx="6858000" cy="521208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457200" y="9555480"/>
            <a:ext cx="6858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Oracle Sans" panose="020B0503020204020204" pitchFamily="34" charset="0"/>
                <a:cs typeface="Oracle Sans" panose="020B0503020204020204" pitchFamily="34" charset="0"/>
              </a:defRPr>
            </a:lvl1pPr>
          </a:lstStyle>
          <a:p>
            <a:pPr>
              <a:defRPr/>
            </a:pPr>
            <a:r>
              <a:rPr lang="en-US"/>
              <a:t>Oracle Database 19c: PL/SQL Workshop   13 - &lt;#&gt;</a:t>
            </a:r>
            <a:endParaRPr lang="en-US" dirty="0"/>
          </a:p>
        </p:txBody>
      </p:sp>
      <p:sp>
        <p:nvSpPr>
          <p:cNvPr id="4108" name="NotesMaster_TextBoxGuide"/>
          <p:cNvSpPr>
            <a:spLocks noChangeShapeType="1"/>
          </p:cNvSpPr>
          <p:nvPr/>
        </p:nvSpPr>
        <p:spPr bwMode="auto">
          <a:xfrm>
            <a:off x="457200" y="9464675"/>
            <a:ext cx="6858000" cy="0"/>
          </a:xfrm>
          <a:prstGeom prst="line">
            <a:avLst/>
          </a:prstGeom>
          <a:noFill/>
          <a:ln w="9525">
            <a:noFill/>
            <a:prstDash val="sysDot"/>
            <a:round/>
            <a:headEnd/>
            <a:tailEnd/>
          </a:ln>
          <a:effectLst/>
        </p:spPr>
        <p:txBody>
          <a:bodyPr wrap="none" anchor="ctr"/>
          <a:lstStyle/>
          <a:p>
            <a:pPr algn="ctr">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hdr="0" dt="0"/>
  <p:notesStyle>
    <a:lvl1pPr algn="l" defTabSz="914361" rtl="0" eaLnBrk="0" fontAlgn="base" hangingPunct="0">
      <a:lnSpc>
        <a:spcPct val="110000"/>
      </a:lnSpc>
      <a:spcBef>
        <a:spcPts val="800"/>
      </a:spcBef>
      <a:spcAft>
        <a:spcPct val="0"/>
      </a:spcAft>
      <a:buSzPct val="100000"/>
      <a:buFont typeface="Arial" charset="0"/>
      <a:defRPr sz="1200" b="1" kern="1200">
        <a:solidFill>
          <a:schemeClr val="tx1"/>
        </a:solidFill>
        <a:latin typeface="Oracle Sans" panose="020B0503020204020204" pitchFamily="34" charset="0"/>
        <a:ea typeface="+mn-ea"/>
        <a:cs typeface="Oracle Sans" panose="020B0503020204020204" pitchFamily="34" charset="0"/>
      </a:defRPr>
    </a:lvl1pPr>
    <a:lvl2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Oracle Sans" panose="020B0503020204020204" pitchFamily="34" charset="0"/>
        <a:ea typeface="+mn-ea"/>
        <a:cs typeface="Oracle Sans" panose="020B0503020204020204" pitchFamily="34" charset="0"/>
      </a:defRPr>
    </a:lvl2pPr>
    <a:lvl3pPr marL="688975"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3pPr>
    <a:lvl4pPr marL="1027113"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4pPr>
    <a:lvl5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Courier New" pitchFamily="49" charset="0"/>
        <a:ea typeface="+mn-ea"/>
        <a:cs typeface="+mn-cs"/>
      </a:defRPr>
    </a:lvl5pPr>
    <a:lvl6pPr marL="4571810" algn="l" defTabSz="1828724" rtl="0" eaLnBrk="1" latinLnBrk="0" hangingPunct="1">
      <a:defRPr sz="2400" kern="1200">
        <a:solidFill>
          <a:schemeClr val="tx1"/>
        </a:solidFill>
        <a:latin typeface="+mn-lt"/>
        <a:ea typeface="+mn-ea"/>
        <a:cs typeface="+mn-cs"/>
      </a:defRPr>
    </a:lvl6pPr>
    <a:lvl7pPr marL="5486171" algn="l" defTabSz="1828724" rtl="0" eaLnBrk="1" latinLnBrk="0" hangingPunct="1">
      <a:defRPr sz="2400" kern="1200">
        <a:solidFill>
          <a:schemeClr val="tx1"/>
        </a:solidFill>
        <a:latin typeface="+mn-lt"/>
        <a:ea typeface="+mn-ea"/>
        <a:cs typeface="+mn-cs"/>
      </a:defRPr>
    </a:lvl7pPr>
    <a:lvl8pPr marL="6400533" algn="l" defTabSz="1828724" rtl="0" eaLnBrk="1" latinLnBrk="0" hangingPunct="1">
      <a:defRPr sz="2400" kern="1200">
        <a:solidFill>
          <a:schemeClr val="tx1"/>
        </a:solidFill>
        <a:latin typeface="+mn-lt"/>
        <a:ea typeface="+mn-ea"/>
        <a:cs typeface="+mn-cs"/>
      </a:defRPr>
    </a:lvl8pPr>
    <a:lvl9pPr marL="7314896" algn="l" defTabSz="182872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8B3F077C-2E98-470A-80AC-4456EFC48534}"/>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03237E13-CC10-45CB-AF6A-46450E3788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9841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0"/>
          </p:nvPr>
        </p:nvSpPr>
        <p:spPr/>
        <p:txBody>
          <a:bodyPr/>
          <a:lstStyle/>
          <a:p>
            <a:r>
              <a:rPr lang="en-US"/>
              <a:t>Oracle Database 19c: PL/SQL Workshop   13 - </a:t>
            </a:r>
            <a:fld id="{5072B59F-7627-45C6-8452-F51A286545EA}" type="slidenum">
              <a:rPr lang="en-US" smtClean="0"/>
              <a:pPr/>
              <a:t>10</a:t>
            </a:fld>
            <a:endParaRPr lang="en-US" dirty="0"/>
          </a:p>
        </p:txBody>
      </p:sp>
      <p:sp>
        <p:nvSpPr>
          <p:cNvPr id="3" name="Slide Image Placeholder 2">
            <a:extLst>
              <a:ext uri="{FF2B5EF4-FFF2-40B4-BE49-F238E27FC236}">
                <a16:creationId xmlns:a16="http://schemas.microsoft.com/office/drawing/2014/main" id="{5096D7ED-3D52-4CD8-B91B-CF8A21A7EF5E}"/>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DC2707BC-06D9-4433-B965-3DAE84C6C4D2}"/>
              </a:ext>
            </a:extLst>
          </p:cNvPr>
          <p:cNvSpPr>
            <a:spLocks noGrp="1"/>
          </p:cNvSpPr>
          <p:nvPr>
            <p:ph type="body" idx="1"/>
          </p:nvPr>
        </p:nvSpPr>
        <p:spPr/>
        <p:txBody>
          <a:bodyPr/>
          <a:lstStyle/>
          <a:p>
            <a:pPr lvl="1"/>
            <a:r>
              <a:rPr lang="en-US" altLang="en-US" dirty="0"/>
              <a:t>The process of debugging starts by adding breakpoints. Breakpoint is added at a statement where the developer wants to inspect various parameters of the code or values of different variables in the code. Identify such statements in your code and add breakpoints.</a:t>
            </a:r>
          </a:p>
          <a:p>
            <a:pPr lvl="1"/>
            <a:r>
              <a:rPr lang="en-US" altLang="en-US" dirty="0"/>
              <a:t>When the debugging process reaches the breakpoint, you can use Data and Smart Data tabs in SQL Developer to inspect the state of various variables and data objects during the program execution.</a:t>
            </a:r>
          </a:p>
          <a:p>
            <a:pPr lvl="1"/>
            <a:r>
              <a:rPr lang="en-US" altLang="en-US" dirty="0"/>
              <a:t>After adding breakpoints, compile the code through the Compile for Debug option. </a:t>
            </a:r>
          </a:p>
          <a:p>
            <a:pPr lvl="1"/>
            <a:endParaRPr lang="en-US" altLang="en-US" dirty="0"/>
          </a:p>
          <a:p>
            <a:endParaRPr lang="en-US" dirty="0"/>
          </a:p>
        </p:txBody>
      </p:sp>
    </p:spTree>
    <p:extLst>
      <p:ext uri="{BB962C8B-B14F-4D97-AF65-F5344CB8AC3E}">
        <p14:creationId xmlns:p14="http://schemas.microsoft.com/office/powerpoint/2010/main" val="4276123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7EB33DC3-4D3A-4DA8-B828-03CF8D30EA3E}" type="slidenum">
              <a:rPr lang="en-US" smtClean="0"/>
              <a:pPr/>
              <a:t>11</a:t>
            </a:fld>
            <a:endParaRPr lang="en-US" dirty="0"/>
          </a:p>
        </p:txBody>
      </p:sp>
      <p:sp>
        <p:nvSpPr>
          <p:cNvPr id="5" name="Slide Image Placeholder 4">
            <a:extLst>
              <a:ext uri="{FF2B5EF4-FFF2-40B4-BE49-F238E27FC236}">
                <a16:creationId xmlns:a16="http://schemas.microsoft.com/office/drawing/2014/main" id="{FDA60B28-58B4-495A-BE71-A57E25DA8CB1}"/>
              </a:ext>
            </a:extLst>
          </p:cNvPr>
          <p:cNvSpPr>
            <a:spLocks noGrp="1" noRot="1" noChangeAspect="1"/>
          </p:cNvSpPr>
          <p:nvPr>
            <p:ph type="sldImg"/>
          </p:nvPr>
        </p:nvSpPr>
        <p:spPr/>
      </p:sp>
      <p:sp>
        <p:nvSpPr>
          <p:cNvPr id="6" name="Notes Placeholder 5">
            <a:extLst>
              <a:ext uri="{FF2B5EF4-FFF2-40B4-BE49-F238E27FC236}">
                <a16:creationId xmlns:a16="http://schemas.microsoft.com/office/drawing/2014/main" id="{3F1E4532-7292-4D27-A956-000E40C5D4F6}"/>
              </a:ext>
            </a:extLst>
          </p:cNvPr>
          <p:cNvSpPr>
            <a:spLocks noGrp="1"/>
          </p:cNvSpPr>
          <p:nvPr>
            <p:ph type="body" idx="1"/>
          </p:nvPr>
        </p:nvSpPr>
        <p:spPr/>
        <p:txBody>
          <a:bodyPr/>
          <a:lstStyle/>
          <a:p>
            <a:pPr lvl="1"/>
            <a:r>
              <a:rPr lang="en-US" dirty="0"/>
              <a:t>When you start debugging the subprogram, the debugger creates an anonymous PL/SQL block which invokes the function. The debugger also declares variables to accept the values returned by the function.</a:t>
            </a:r>
          </a:p>
          <a:p>
            <a:pPr lvl="1"/>
            <a:r>
              <a:rPr lang="en-US" dirty="0"/>
              <a:t>As you see in the slide the wizard has a PL/SQL block which invokes the function “tax” from an anonymous PL/SQL block.</a:t>
            </a:r>
          </a:p>
          <a:p>
            <a:pPr lvl="1"/>
            <a:r>
              <a:rPr lang="en-US" dirty="0"/>
              <a:t>You can modify the value of the input variables accepted by the function in this wizard. In the slide the value of the variable </a:t>
            </a:r>
            <a:r>
              <a:rPr lang="en-US" dirty="0" err="1">
                <a:latin typeface="Courier New" pitchFamily="49" charset="0"/>
                <a:cs typeface="Courier New" pitchFamily="49" charset="0"/>
              </a:rPr>
              <a:t>p_id</a:t>
            </a:r>
            <a:r>
              <a:rPr lang="en-US" dirty="0"/>
              <a:t> is set to 100.</a:t>
            </a:r>
          </a:p>
          <a:p>
            <a:pPr lvl="1"/>
            <a:r>
              <a:rPr lang="en-US" dirty="0"/>
              <a:t>The debug process starts once you click OK in the wizard.</a:t>
            </a:r>
          </a:p>
          <a:p>
            <a:endParaRPr lang="en-US" dirty="0"/>
          </a:p>
        </p:txBody>
      </p:sp>
    </p:spTree>
    <p:extLst>
      <p:ext uri="{BB962C8B-B14F-4D97-AF65-F5344CB8AC3E}">
        <p14:creationId xmlns:p14="http://schemas.microsoft.com/office/powerpoint/2010/main" val="1673511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3352AB99-DA40-429E-B2EE-7EA2E271DCB0}" type="slidenum">
              <a:rPr lang="en-US" smtClean="0"/>
              <a:pPr/>
              <a:t>12</a:t>
            </a:fld>
            <a:endParaRPr lang="en-US" dirty="0"/>
          </a:p>
        </p:txBody>
      </p:sp>
      <p:sp>
        <p:nvSpPr>
          <p:cNvPr id="3" name="Slide Image Placeholder 2">
            <a:extLst>
              <a:ext uri="{FF2B5EF4-FFF2-40B4-BE49-F238E27FC236}">
                <a16:creationId xmlns:a16="http://schemas.microsoft.com/office/drawing/2014/main" id="{36EEC556-41BF-4F05-959A-905ADD737556}"/>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FB4BEE0E-1D9D-4A6E-81C1-EC763EECF0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3735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p:cNvSpPr>
            <a:spLocks noGrp="1"/>
          </p:cNvSpPr>
          <p:nvPr>
            <p:ph type="ftr" sz="quarter" idx="10"/>
          </p:nvPr>
        </p:nvSpPr>
        <p:spPr/>
        <p:txBody>
          <a:bodyPr/>
          <a:lstStyle/>
          <a:p>
            <a:r>
              <a:rPr lang="en-US"/>
              <a:t>Oracle Database 19c: PL/SQL Workshop   13 - </a:t>
            </a:r>
            <a:fld id="{749B6325-67DB-481A-A863-867DBF980AA3}" type="slidenum">
              <a:rPr lang="en-US" smtClean="0"/>
              <a:pPr/>
              <a:t>13</a:t>
            </a:fld>
            <a:endParaRPr lang="en-US" dirty="0"/>
          </a:p>
        </p:txBody>
      </p:sp>
      <p:sp>
        <p:nvSpPr>
          <p:cNvPr id="3" name="Slide Image Placeholder 2">
            <a:extLst>
              <a:ext uri="{FF2B5EF4-FFF2-40B4-BE49-F238E27FC236}">
                <a16:creationId xmlns:a16="http://schemas.microsoft.com/office/drawing/2014/main" id="{21203E43-9634-470F-AD97-A376F22E4ED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44E2958D-076E-44AA-A238-0B5F26C746BC}"/>
              </a:ext>
            </a:extLst>
          </p:cNvPr>
          <p:cNvSpPr>
            <a:spLocks noGrp="1"/>
          </p:cNvSpPr>
          <p:nvPr>
            <p:ph type="body" idx="1"/>
          </p:nvPr>
        </p:nvSpPr>
        <p:spPr/>
        <p:txBody>
          <a:bodyPr/>
          <a:lstStyle/>
          <a:p>
            <a:pPr lvl="1" eaLnBrk="1" hangingPunct="1">
              <a:spcBef>
                <a:spcPts val="50"/>
              </a:spcBef>
              <a:defRPr/>
            </a:pPr>
            <a:r>
              <a:rPr lang="en-US" dirty="0"/>
              <a:t>After the debugging process starts, the debug toolbar shown in the slide appears in the SQL developer.</a:t>
            </a:r>
          </a:p>
          <a:p>
            <a:pPr lvl="1" eaLnBrk="1" hangingPunct="1">
              <a:defRPr/>
            </a:pPr>
            <a:r>
              <a:rPr lang="en-US" dirty="0"/>
              <a:t>The Debugging Log has all the informational messages and the following tabs:</a:t>
            </a:r>
          </a:p>
          <a:p>
            <a:pPr lvl="2" eaLnBrk="1" hangingPunct="1">
              <a:buNone/>
              <a:defRPr/>
            </a:pPr>
            <a:r>
              <a:rPr lang="en-US" dirty="0"/>
              <a:t>1.	</a:t>
            </a:r>
            <a:r>
              <a:rPr lang="en-US" b="1" dirty="0"/>
              <a:t>Terminate:</a:t>
            </a:r>
            <a:r>
              <a:rPr lang="en-US" dirty="0"/>
              <a:t> Halts and exits the execution. You cannot resume execution from this point; instead, to start running or debugging from the beginning of the subprogram, click the </a:t>
            </a:r>
            <a:r>
              <a:rPr lang="en-US" b="1" dirty="0"/>
              <a:t>Run </a:t>
            </a:r>
            <a:r>
              <a:rPr lang="en-US" dirty="0"/>
              <a:t>or </a:t>
            </a:r>
            <a:r>
              <a:rPr lang="en-US" b="1" dirty="0"/>
              <a:t>Debug</a:t>
            </a:r>
            <a:r>
              <a:rPr lang="en-US" dirty="0"/>
              <a:t> icon in the Source tab toolbar.</a:t>
            </a:r>
          </a:p>
          <a:p>
            <a:pPr lvl="2" eaLnBrk="1" hangingPunct="1">
              <a:buNone/>
              <a:defRPr/>
            </a:pPr>
            <a:r>
              <a:rPr lang="en-US" dirty="0"/>
              <a:t>2.</a:t>
            </a:r>
            <a:r>
              <a:rPr lang="en-US" b="1" dirty="0"/>
              <a:t>	Find Execution Point:</a:t>
            </a:r>
            <a:r>
              <a:rPr lang="en-US" dirty="0"/>
              <a:t> Goes to the execution point (the next line of source code to be executed by the debugger)</a:t>
            </a:r>
          </a:p>
          <a:p>
            <a:pPr lvl="2" eaLnBrk="1" hangingPunct="1">
              <a:buNone/>
              <a:defRPr/>
            </a:pPr>
            <a:r>
              <a:rPr lang="en-US" dirty="0"/>
              <a:t>3.</a:t>
            </a:r>
            <a:r>
              <a:rPr lang="en-US" b="1" dirty="0"/>
              <a:t>	Step Over: </a:t>
            </a:r>
            <a:r>
              <a:rPr lang="en-US" dirty="0"/>
              <a:t>When there is a subprogram call, </a:t>
            </a:r>
            <a:r>
              <a:rPr lang="en-US" b="1" dirty="0"/>
              <a:t>Step</a:t>
            </a:r>
            <a:r>
              <a:rPr lang="en-US" dirty="0"/>
              <a:t> </a:t>
            </a:r>
            <a:r>
              <a:rPr lang="en-US" b="1" dirty="0"/>
              <a:t>Over</a:t>
            </a:r>
            <a:r>
              <a:rPr lang="en-US" dirty="0"/>
              <a:t> skips entering the subprogram block. The next statement to be executed will be the statement following the subprogram call. So the debugger steps over debugging the subprogram body which is invoked from the subprogram currently being executed.</a:t>
            </a:r>
          </a:p>
          <a:p>
            <a:pPr lvl="2" eaLnBrk="1" hangingPunct="1">
              <a:buNone/>
              <a:defRPr/>
            </a:pPr>
            <a:r>
              <a:rPr lang="en-US" dirty="0"/>
              <a:t>4.</a:t>
            </a:r>
            <a:r>
              <a:rPr lang="en-US" b="1" dirty="0"/>
              <a:t>	Step Into: </a:t>
            </a:r>
            <a:r>
              <a:rPr lang="en-US" dirty="0"/>
              <a:t>Executes a single program statement at a time. If the execution point is located on a call to a subprogram, </a:t>
            </a:r>
            <a:r>
              <a:rPr lang="en-US" b="1" dirty="0"/>
              <a:t>Step</a:t>
            </a:r>
            <a:r>
              <a:rPr lang="en-US" dirty="0"/>
              <a:t> </a:t>
            </a:r>
            <a:r>
              <a:rPr lang="en-US" b="1" dirty="0"/>
              <a:t>Into</a:t>
            </a:r>
            <a:r>
              <a:rPr lang="en-US" dirty="0"/>
              <a:t> steps into that subprogram and places the execution point on the first statement of the invoked subprogram. </a:t>
            </a:r>
          </a:p>
          <a:p>
            <a:pPr lvl="1" eaLnBrk="1" hangingPunct="1">
              <a:defRPr/>
            </a:pPr>
            <a:r>
              <a:rPr lang="en-US" b="1" dirty="0"/>
              <a:t>Note:</a:t>
            </a:r>
            <a:r>
              <a:rPr lang="en-US" dirty="0"/>
              <a:t> The functionality of </a:t>
            </a:r>
            <a:r>
              <a:rPr lang="en-US" b="1" dirty="0"/>
              <a:t>Step</a:t>
            </a:r>
            <a:r>
              <a:rPr lang="en-US" dirty="0"/>
              <a:t> </a:t>
            </a:r>
            <a:r>
              <a:rPr lang="en-US" b="1" dirty="0"/>
              <a:t>Over</a:t>
            </a:r>
            <a:r>
              <a:rPr lang="en-US" dirty="0"/>
              <a:t> and </a:t>
            </a:r>
            <a:r>
              <a:rPr lang="en-US" b="1" dirty="0"/>
              <a:t>Step</a:t>
            </a:r>
            <a:r>
              <a:rPr lang="en-US" dirty="0"/>
              <a:t> </a:t>
            </a:r>
            <a:r>
              <a:rPr lang="en-US" b="1" dirty="0"/>
              <a:t>Into</a:t>
            </a:r>
            <a:r>
              <a:rPr lang="en-US" dirty="0"/>
              <a:t> would effectively be the same when there are no subprogram calls in the current subprogram.</a:t>
            </a:r>
          </a:p>
          <a:p>
            <a:endParaRPr lang="en-US" dirty="0"/>
          </a:p>
        </p:txBody>
      </p:sp>
    </p:spTree>
    <p:extLst>
      <p:ext uri="{BB962C8B-B14F-4D97-AF65-F5344CB8AC3E}">
        <p14:creationId xmlns:p14="http://schemas.microsoft.com/office/powerpoint/2010/main" val="15305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0"/>
          </p:nvPr>
        </p:nvSpPr>
        <p:spPr/>
        <p:txBody>
          <a:bodyPr/>
          <a:lstStyle/>
          <a:p>
            <a:r>
              <a:rPr lang="en-US"/>
              <a:t>Oracle Database 19c: PL/SQL Workshop   13 - </a:t>
            </a:r>
            <a:fld id="{C2EED284-0F1C-424A-80ED-203EE59C2898}" type="slidenum">
              <a:rPr lang="en-US" smtClean="0"/>
              <a:pPr/>
              <a:t>14</a:t>
            </a:fld>
            <a:endParaRPr lang="en-US" dirty="0"/>
          </a:p>
        </p:txBody>
      </p:sp>
      <p:sp>
        <p:nvSpPr>
          <p:cNvPr id="3" name="Slide Image Placeholder 2">
            <a:extLst>
              <a:ext uri="{FF2B5EF4-FFF2-40B4-BE49-F238E27FC236}">
                <a16:creationId xmlns:a16="http://schemas.microsoft.com/office/drawing/2014/main" id="{AEFC6371-C464-4A68-BF71-83E606D25A10}"/>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6349C70D-8B9F-4E60-B8B4-4A5D16D71578}"/>
              </a:ext>
            </a:extLst>
          </p:cNvPr>
          <p:cNvSpPr>
            <a:spLocks noGrp="1"/>
          </p:cNvSpPr>
          <p:nvPr>
            <p:ph type="body" idx="1"/>
          </p:nvPr>
        </p:nvSpPr>
        <p:spPr/>
        <p:txBody>
          <a:bodyPr/>
          <a:lstStyle/>
          <a:p>
            <a:pPr lvl="2" eaLnBrk="1" hangingPunct="1">
              <a:buNone/>
            </a:pPr>
            <a:r>
              <a:rPr lang="en-US" altLang="en-US" dirty="0"/>
              <a:t>5.	</a:t>
            </a:r>
            <a:r>
              <a:rPr lang="en-US" altLang="en-US" b="1" dirty="0"/>
              <a:t>Step Out: </a:t>
            </a:r>
            <a:r>
              <a:rPr lang="en-US" altLang="en-US" dirty="0"/>
              <a:t>Leaves the current subprogram and goes to the next executable statement</a:t>
            </a:r>
          </a:p>
          <a:p>
            <a:pPr lvl="2" eaLnBrk="1" hangingPunct="1">
              <a:buNone/>
            </a:pPr>
            <a:r>
              <a:rPr lang="en-US" altLang="en-US" dirty="0"/>
              <a:t>6.</a:t>
            </a:r>
            <a:r>
              <a:rPr lang="en-US" altLang="en-US" b="1" dirty="0"/>
              <a:t>	Step to End of Method: </a:t>
            </a:r>
            <a:r>
              <a:rPr lang="en-US" altLang="en-US" dirty="0"/>
              <a:t>Goes to the last statement of the current subprogram</a:t>
            </a:r>
          </a:p>
          <a:p>
            <a:pPr lvl="2" eaLnBrk="1" hangingPunct="1">
              <a:buNone/>
            </a:pPr>
            <a:r>
              <a:rPr lang="en-US" altLang="en-US" dirty="0"/>
              <a:t>7.</a:t>
            </a:r>
            <a:r>
              <a:rPr lang="en-US" altLang="en-US" b="1" dirty="0"/>
              <a:t>	Resume: </a:t>
            </a:r>
            <a:r>
              <a:rPr lang="en-US" altLang="en-US" dirty="0"/>
              <a:t>Continues execution</a:t>
            </a:r>
          </a:p>
          <a:p>
            <a:pPr lvl="2" eaLnBrk="1" hangingPunct="1">
              <a:buNone/>
            </a:pPr>
            <a:r>
              <a:rPr lang="en-US" altLang="en-US" dirty="0"/>
              <a:t>8.</a:t>
            </a:r>
            <a:r>
              <a:rPr lang="en-US" altLang="en-US" b="1" dirty="0"/>
              <a:t>	Pause: </a:t>
            </a:r>
            <a:r>
              <a:rPr lang="en-US" altLang="en-US" dirty="0"/>
              <a:t>Halts execution but does not exit, thus allowing you to resume execution</a:t>
            </a:r>
          </a:p>
          <a:p>
            <a:pPr lvl="2" eaLnBrk="1" hangingPunct="1">
              <a:buNone/>
            </a:pPr>
            <a:r>
              <a:rPr lang="en-US" altLang="en-US" dirty="0"/>
              <a:t>9.</a:t>
            </a:r>
            <a:r>
              <a:rPr lang="en-US" altLang="en-US" b="1" dirty="0"/>
              <a:t>	Suspend all breakpoints: </a:t>
            </a:r>
            <a:r>
              <a:rPr lang="en-US" altLang="en-US" dirty="0"/>
              <a:t>Renders all the breakpoints defined in the subprogram ineffective</a:t>
            </a:r>
          </a:p>
          <a:p>
            <a:endParaRPr lang="en-US" dirty="0"/>
          </a:p>
        </p:txBody>
      </p:sp>
    </p:spTree>
    <p:extLst>
      <p:ext uri="{BB962C8B-B14F-4D97-AF65-F5344CB8AC3E}">
        <p14:creationId xmlns:p14="http://schemas.microsoft.com/office/powerpoint/2010/main" val="611791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8751E871-0CC7-473E-B808-813F68B49421}" type="slidenum">
              <a:rPr lang="en-US" smtClean="0"/>
              <a:pPr/>
              <a:t>15</a:t>
            </a:fld>
            <a:endParaRPr lang="en-US" dirty="0"/>
          </a:p>
        </p:txBody>
      </p:sp>
      <p:sp>
        <p:nvSpPr>
          <p:cNvPr id="3" name="Slide Image Placeholder 2">
            <a:extLst>
              <a:ext uri="{FF2B5EF4-FFF2-40B4-BE49-F238E27FC236}">
                <a16:creationId xmlns:a16="http://schemas.microsoft.com/office/drawing/2014/main" id="{F9D8698E-C26B-40D8-BB13-D2F15A1EC26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9A3D2C20-2CC3-4D6C-9704-A3700BA0C31D}"/>
              </a:ext>
            </a:extLst>
          </p:cNvPr>
          <p:cNvSpPr>
            <a:spLocks noGrp="1"/>
          </p:cNvSpPr>
          <p:nvPr>
            <p:ph type="body" idx="1"/>
          </p:nvPr>
        </p:nvSpPr>
        <p:spPr/>
        <p:txBody>
          <a:bodyPr/>
          <a:lstStyle/>
          <a:p>
            <a:pPr lvl="1" eaLnBrk="1" hangingPunct="1"/>
            <a:r>
              <a:rPr lang="en-US" altLang="en-US" dirty="0"/>
              <a:t>You can monitor how the data is changing while executing the subprogram through the tabs: Breakpoints, Data, Smart Data, and Watches.</a:t>
            </a:r>
          </a:p>
          <a:p>
            <a:pPr lvl="1" eaLnBrk="1" hangingPunct="1"/>
            <a:r>
              <a:rPr lang="en-US" altLang="en-US" b="1" dirty="0"/>
              <a:t>Breakpoints:</a:t>
            </a:r>
            <a:r>
              <a:rPr lang="en-US" altLang="en-US" dirty="0"/>
              <a:t> Breakpoints are defined by the developer while debugging. The execution of the subprogram stops at the breakpoint and allows the developer to inspect data or modify certain data if required. After performing the data inspection, developer can start the debugging process by clicking on Step Into or Step Over.</a:t>
            </a:r>
          </a:p>
          <a:p>
            <a:pPr lvl="1" eaLnBrk="1" hangingPunct="1"/>
            <a:r>
              <a:rPr lang="en-US" altLang="en-US" b="1" dirty="0"/>
              <a:t>Smart Data: </a:t>
            </a:r>
            <a:r>
              <a:rPr lang="en-US" altLang="en-US" dirty="0"/>
              <a:t>Smart Data tab displays information about the variables in the subprogram. SQL Developer allows to modify the data here enabling the developer to try all the possibilities.</a:t>
            </a:r>
          </a:p>
          <a:p>
            <a:pPr lvl="1" eaLnBrk="1" hangingPunct="1"/>
            <a:r>
              <a:rPr lang="en-US" altLang="en-US" b="1" dirty="0"/>
              <a:t>Data:</a:t>
            </a:r>
            <a:r>
              <a:rPr lang="en-US" altLang="en-US" dirty="0"/>
              <a:t> The Data tab has all the values of the variables used in the subprogram being debugged.</a:t>
            </a:r>
          </a:p>
          <a:p>
            <a:pPr lvl="1" eaLnBrk="1" hangingPunct="1"/>
            <a:r>
              <a:rPr lang="en-US" altLang="en-US" b="1" dirty="0"/>
              <a:t>Watches:</a:t>
            </a:r>
            <a:r>
              <a:rPr lang="en-US" altLang="en-US" dirty="0"/>
              <a:t> A watch enables you to monitor the changing values of variables as the subprogram executes. You can create a Watch expression in the Watches tab based on the values of variables used in the subprogram. </a:t>
            </a:r>
          </a:p>
          <a:p>
            <a:endParaRPr lang="en-US" dirty="0"/>
          </a:p>
        </p:txBody>
      </p:sp>
    </p:spTree>
    <p:extLst>
      <p:ext uri="{BB962C8B-B14F-4D97-AF65-F5344CB8AC3E}">
        <p14:creationId xmlns:p14="http://schemas.microsoft.com/office/powerpoint/2010/main" val="963938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B1CB3DAD-DB9E-436E-864E-6EF0917085F4}" type="slidenum">
              <a:rPr lang="en-US" smtClean="0"/>
              <a:pPr/>
              <a:t>16</a:t>
            </a:fld>
            <a:endParaRPr lang="en-US" dirty="0"/>
          </a:p>
        </p:txBody>
      </p:sp>
      <p:sp>
        <p:nvSpPr>
          <p:cNvPr id="3" name="Slide Image Placeholder 2">
            <a:extLst>
              <a:ext uri="{FF2B5EF4-FFF2-40B4-BE49-F238E27FC236}">
                <a16:creationId xmlns:a16="http://schemas.microsoft.com/office/drawing/2014/main" id="{DDA22C42-B01A-468F-A5C4-5C49BAABB940}"/>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521A719E-B632-4B68-B553-A0D89EF58E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7256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25D69F5A-C8F4-470A-A5E0-98F6D2FEAD59}" type="slidenum">
              <a:rPr lang="en-US" smtClean="0"/>
              <a:pPr/>
              <a:t>17</a:t>
            </a:fld>
            <a:endParaRPr lang="en-US" dirty="0"/>
          </a:p>
        </p:txBody>
      </p:sp>
      <p:sp>
        <p:nvSpPr>
          <p:cNvPr id="3" name="Slide Image Placeholder 2">
            <a:extLst>
              <a:ext uri="{FF2B5EF4-FFF2-40B4-BE49-F238E27FC236}">
                <a16:creationId xmlns:a16="http://schemas.microsoft.com/office/drawing/2014/main" id="{76CEFF7C-D2CE-463A-A8A7-A4E0905032D2}"/>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9883FF36-7C9C-4E67-813D-D11D58A6B3C6}"/>
              </a:ext>
            </a:extLst>
          </p:cNvPr>
          <p:cNvSpPr>
            <a:spLocks noGrp="1"/>
          </p:cNvSpPr>
          <p:nvPr>
            <p:ph type="body" idx="1"/>
          </p:nvPr>
        </p:nvSpPr>
        <p:spPr/>
        <p:txBody>
          <a:bodyPr/>
          <a:lstStyle/>
          <a:p>
            <a:pPr lvl="1" eaLnBrk="1" hangingPunct="1"/>
            <a:r>
              <a:rPr lang="en-US" altLang="en-US" dirty="0"/>
              <a:t>Now let us look at the debugging process of the procedure </a:t>
            </a:r>
            <a:r>
              <a:rPr lang="en-US" altLang="en-US" dirty="0" err="1">
                <a:latin typeface="Courier New" pitchFamily="49" charset="0"/>
                <a:cs typeface="Courier New" pitchFamily="49" charset="0"/>
              </a:rPr>
              <a:t>emp_list</a:t>
            </a:r>
            <a:r>
              <a:rPr lang="en-US" altLang="en-US" dirty="0"/>
              <a:t>. The procedures retrieves the employee details such as </a:t>
            </a:r>
            <a:r>
              <a:rPr lang="en-US" altLang="en-US" dirty="0" err="1">
                <a:latin typeface="Courier New" pitchFamily="49" charset="0"/>
                <a:cs typeface="Courier New" pitchFamily="49" charset="0"/>
              </a:rPr>
              <a:t>employee_id</a:t>
            </a:r>
            <a:r>
              <a:rPr lang="en-US" altLang="en-US" dirty="0"/>
              <a:t>, </a:t>
            </a:r>
            <a:r>
              <a:rPr lang="en-US" altLang="en-US" dirty="0" err="1">
                <a:latin typeface="Courier New" pitchFamily="49" charset="0"/>
                <a:cs typeface="Courier New" pitchFamily="49" charset="0"/>
              </a:rPr>
              <a:t>last_name</a:t>
            </a:r>
            <a:r>
              <a:rPr lang="en-US" altLang="en-US" dirty="0"/>
              <a:t>, </a:t>
            </a:r>
            <a:r>
              <a:rPr lang="en-US" altLang="en-US" dirty="0">
                <a:latin typeface="Courier New" pitchFamily="49" charset="0"/>
                <a:cs typeface="Courier New" pitchFamily="49" charset="0"/>
              </a:rPr>
              <a:t>salary</a:t>
            </a:r>
            <a:r>
              <a:rPr lang="en-US" altLang="en-US" dirty="0"/>
              <a:t>, and </a:t>
            </a:r>
            <a:r>
              <a:rPr lang="en-US" altLang="en-US" dirty="0" err="1">
                <a:latin typeface="Courier New" pitchFamily="49" charset="0"/>
                <a:cs typeface="Courier New" pitchFamily="49" charset="0"/>
              </a:rPr>
              <a:t>commission_pct</a:t>
            </a:r>
            <a:r>
              <a:rPr lang="en-US" altLang="en-US" dirty="0"/>
              <a:t> from the </a:t>
            </a:r>
            <a:r>
              <a:rPr lang="en-US" altLang="en-US" dirty="0">
                <a:latin typeface="Courier New" pitchFamily="49" charset="0"/>
                <a:cs typeface="Courier New" pitchFamily="49" charset="0"/>
              </a:rPr>
              <a:t>EMPLOYEES</a:t>
            </a:r>
            <a:r>
              <a:rPr lang="en-US" altLang="en-US" dirty="0"/>
              <a:t> table along with the department name in which the employee works in the </a:t>
            </a:r>
            <a:r>
              <a:rPr lang="en-US" altLang="en-US" dirty="0">
                <a:latin typeface="Courier New" pitchFamily="49" charset="0"/>
                <a:cs typeface="Courier New" pitchFamily="49" charset="0"/>
              </a:rPr>
              <a:t>DEPARTMENT</a:t>
            </a:r>
            <a:r>
              <a:rPr lang="en-US" altLang="en-US" dirty="0"/>
              <a:t> table. The procedure also has a function call to retrieve the location of the employee based on the department in which the employee works. All these details are retrieved into a record called </a:t>
            </a:r>
            <a:r>
              <a:rPr lang="en-US" altLang="en-US" dirty="0" err="1">
                <a:latin typeface="Courier New" pitchFamily="49" charset="0"/>
                <a:cs typeface="Courier New" pitchFamily="49" charset="0"/>
              </a:rPr>
              <a:t>emp_record</a:t>
            </a:r>
            <a:r>
              <a:rPr lang="en-US" altLang="en-US" dirty="0"/>
              <a:t>, these records are later stored in a table </a:t>
            </a:r>
            <a:r>
              <a:rPr lang="en-US" altLang="en-US" dirty="0" err="1">
                <a:latin typeface="Courier New" pitchFamily="49" charset="0"/>
                <a:cs typeface="Courier New" pitchFamily="49" charset="0"/>
              </a:rPr>
              <a:t>emp_tab</a:t>
            </a:r>
            <a:r>
              <a:rPr lang="en-US" altLang="en-US" dirty="0"/>
              <a:t>. And finally displayed in a for loop.</a:t>
            </a:r>
          </a:p>
          <a:p>
            <a:pPr lvl="1" eaLnBrk="1" hangingPunct="1"/>
            <a:r>
              <a:rPr lang="en-US" altLang="en-US" dirty="0"/>
              <a:t>Let us see the process of debugging this procedure. </a:t>
            </a:r>
          </a:p>
          <a:p>
            <a:pPr lvl="1" eaLnBrk="1" hangingPunct="1"/>
            <a:r>
              <a:rPr lang="en-US" altLang="en-US" dirty="0"/>
              <a:t>This procedure has a cursor, function call, and for loop. A developer would like to set a breakpoint at these statements because they are some likely locations of error in the subprogram.</a:t>
            </a:r>
          </a:p>
          <a:p>
            <a:pPr lvl="1" eaLnBrk="1" hangingPunct="1"/>
            <a:r>
              <a:rPr lang="en-US" altLang="en-US" b="1" dirty="0"/>
              <a:t>Note: </a:t>
            </a:r>
            <a:r>
              <a:rPr lang="en-US" altLang="en-US" dirty="0"/>
              <a:t>Make sure that you are displaying the procedure code in edit mode. To edit the procedure code, click the Edit icon on the procedure’s toolbar.</a:t>
            </a:r>
          </a:p>
          <a:p>
            <a:endParaRPr lang="en-US" dirty="0"/>
          </a:p>
        </p:txBody>
      </p:sp>
    </p:spTree>
    <p:extLst>
      <p:ext uri="{BB962C8B-B14F-4D97-AF65-F5344CB8AC3E}">
        <p14:creationId xmlns:p14="http://schemas.microsoft.com/office/powerpoint/2010/main" val="409425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A145D81F-311C-47CA-969D-44AE0873AA7E}" type="slidenum">
              <a:rPr lang="en-US" smtClean="0"/>
              <a:pPr/>
              <a:t>18</a:t>
            </a:fld>
            <a:endParaRPr lang="en-US" dirty="0"/>
          </a:p>
        </p:txBody>
      </p:sp>
      <p:sp>
        <p:nvSpPr>
          <p:cNvPr id="3" name="Slide Image Placeholder 2">
            <a:extLst>
              <a:ext uri="{FF2B5EF4-FFF2-40B4-BE49-F238E27FC236}">
                <a16:creationId xmlns:a16="http://schemas.microsoft.com/office/drawing/2014/main" id="{306A2AF9-92EB-4C9A-9575-5CE79F4A8A2C}"/>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6B6D1138-9D8C-465E-A60D-43B89DE8B7BD}"/>
              </a:ext>
            </a:extLst>
          </p:cNvPr>
          <p:cNvSpPr>
            <a:spLocks noGrp="1"/>
          </p:cNvSpPr>
          <p:nvPr>
            <p:ph type="body" idx="1"/>
          </p:nvPr>
        </p:nvSpPr>
        <p:spPr/>
        <p:txBody>
          <a:bodyPr/>
          <a:lstStyle/>
          <a:p>
            <a:pPr lvl="1"/>
            <a:r>
              <a:rPr lang="en-US" altLang="en-US" dirty="0"/>
              <a:t>This function returns the city in which an employee works. It is called from the </a:t>
            </a:r>
            <a:r>
              <a:rPr lang="en-US" altLang="en-US" dirty="0" err="1">
                <a:latin typeface="Courier New" pitchFamily="49" charset="0"/>
              </a:rPr>
              <a:t>emp_list</a:t>
            </a:r>
            <a:r>
              <a:rPr lang="en-US" altLang="en-US" dirty="0">
                <a:latin typeface="Courier New" pitchFamily="49" charset="0"/>
              </a:rPr>
              <a:t> </a:t>
            </a:r>
            <a:r>
              <a:rPr lang="en-US" altLang="en-US" dirty="0"/>
              <a:t>procedure.</a:t>
            </a:r>
          </a:p>
          <a:p>
            <a:pPr lvl="1"/>
            <a:endParaRPr lang="en-US" dirty="0"/>
          </a:p>
        </p:txBody>
      </p:sp>
    </p:spTree>
    <p:extLst>
      <p:ext uri="{BB962C8B-B14F-4D97-AF65-F5344CB8AC3E}">
        <p14:creationId xmlns:p14="http://schemas.microsoft.com/office/powerpoint/2010/main" val="33216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ADD977D8-9A64-4BC1-8DB4-5B034F82ADDE}" type="slidenum">
              <a:rPr lang="en-US" smtClean="0"/>
              <a:pPr/>
              <a:t>19</a:t>
            </a:fld>
            <a:endParaRPr lang="en-US" dirty="0"/>
          </a:p>
        </p:txBody>
      </p:sp>
      <p:sp>
        <p:nvSpPr>
          <p:cNvPr id="3" name="Slide Image Placeholder 2">
            <a:extLst>
              <a:ext uri="{FF2B5EF4-FFF2-40B4-BE49-F238E27FC236}">
                <a16:creationId xmlns:a16="http://schemas.microsoft.com/office/drawing/2014/main" id="{E761DDC7-FA2D-4260-82B0-DE5C106A2FC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C35D7502-F918-4A79-90EB-7CA8C49C33E4}"/>
              </a:ext>
            </a:extLst>
          </p:cNvPr>
          <p:cNvSpPr>
            <a:spLocks noGrp="1"/>
          </p:cNvSpPr>
          <p:nvPr>
            <p:ph type="body" idx="1"/>
          </p:nvPr>
        </p:nvSpPr>
        <p:spPr/>
        <p:txBody>
          <a:bodyPr/>
          <a:lstStyle/>
          <a:p>
            <a:pPr lvl="1"/>
            <a:r>
              <a:rPr lang="en-US" altLang="en-US" dirty="0"/>
              <a:t>The slide shows adding breakpoints for the cursor, function call, and the loop statement. You generally add a  break point by clicking the appropriate line number.</a:t>
            </a:r>
          </a:p>
          <a:p>
            <a:pPr lvl="1"/>
            <a:r>
              <a:rPr lang="en-US" altLang="en-US" dirty="0"/>
              <a:t>Before debugging, it is essential to </a:t>
            </a:r>
            <a:r>
              <a:rPr lang="en-US" altLang="en-US" b="1" dirty="0"/>
              <a:t>Compile for Debug</a:t>
            </a:r>
            <a:r>
              <a:rPr lang="en-US" altLang="en-US" dirty="0"/>
              <a:t>. This will add additional overhead which enables debugging process.</a:t>
            </a:r>
          </a:p>
          <a:p>
            <a:pPr lvl="1"/>
            <a:r>
              <a:rPr lang="en-US" altLang="en-US" dirty="0"/>
              <a:t>The slide shows the </a:t>
            </a:r>
            <a:r>
              <a:rPr lang="en-US" altLang="en-US" dirty="0" err="1">
                <a:latin typeface="Courier New" pitchFamily="49" charset="0"/>
              </a:rPr>
              <a:t>emp_list</a:t>
            </a:r>
            <a:r>
              <a:rPr lang="en-US" altLang="en-US" dirty="0"/>
              <a:t> procedure  displayed in edit mode, and four breakpoints added to various locations in the code. To compile the procedure for debugging, right-click the code, and then select </a:t>
            </a:r>
            <a:r>
              <a:rPr lang="en-US" altLang="en-US" b="1" dirty="0"/>
              <a:t>Compile</a:t>
            </a:r>
            <a:r>
              <a:rPr lang="en-US" altLang="en-US" dirty="0"/>
              <a:t> </a:t>
            </a:r>
            <a:r>
              <a:rPr lang="en-US" altLang="en-US" b="1" dirty="0"/>
              <a:t>for</a:t>
            </a:r>
            <a:r>
              <a:rPr lang="en-US" altLang="en-US" dirty="0"/>
              <a:t> </a:t>
            </a:r>
            <a:r>
              <a:rPr lang="en-US" altLang="en-US" b="1" dirty="0"/>
              <a:t>Debug</a:t>
            </a:r>
            <a:r>
              <a:rPr lang="en-US" altLang="en-US" dirty="0"/>
              <a:t> from the shortcut menu. The </a:t>
            </a:r>
            <a:r>
              <a:rPr lang="en-US" altLang="en-US" b="1" dirty="0"/>
              <a:t>Messages</a:t>
            </a:r>
            <a:r>
              <a:rPr lang="en-US" altLang="en-US" dirty="0"/>
              <a:t> – </a:t>
            </a:r>
            <a:r>
              <a:rPr lang="en-US" altLang="en-US" b="1" dirty="0"/>
              <a:t>Log</a:t>
            </a:r>
            <a:r>
              <a:rPr lang="en-US" altLang="en-US" dirty="0"/>
              <a:t> tab displays the message that the procedure was compiled.</a:t>
            </a:r>
          </a:p>
          <a:p>
            <a:endParaRPr lang="en-US" dirty="0"/>
          </a:p>
        </p:txBody>
      </p:sp>
    </p:spTree>
    <p:extLst>
      <p:ext uri="{BB962C8B-B14F-4D97-AF65-F5344CB8AC3E}">
        <p14:creationId xmlns:p14="http://schemas.microsoft.com/office/powerpoint/2010/main" val="6108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r>
              <a:rPr lang="en-US"/>
              <a:t>Oracle Database 19c: PL/SQL Workshop   13 - </a:t>
            </a:r>
            <a:fld id="{2CEEACE8-FE88-4AB4-9656-D1C90D2E5C23}" type="slidenum">
              <a:rPr lang="en-US" smtClean="0"/>
              <a:pPr/>
              <a:t>2</a:t>
            </a:fld>
            <a:endParaRPr lang="en-US" dirty="0"/>
          </a:p>
        </p:txBody>
      </p:sp>
      <p:sp>
        <p:nvSpPr>
          <p:cNvPr id="3" name="Slide Image Placeholder 2">
            <a:extLst>
              <a:ext uri="{FF2B5EF4-FFF2-40B4-BE49-F238E27FC236}">
                <a16:creationId xmlns:a16="http://schemas.microsoft.com/office/drawing/2014/main" id="{F649C260-D359-4BF3-8706-79C2EAB56FCA}"/>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DEBE00C1-DF93-4C9B-B16D-29A6F59AF425}"/>
              </a:ext>
            </a:extLst>
          </p:cNvPr>
          <p:cNvSpPr>
            <a:spLocks noGrp="1"/>
          </p:cNvSpPr>
          <p:nvPr>
            <p:ph type="body" idx="1"/>
          </p:nvPr>
        </p:nvSpPr>
        <p:spPr/>
        <p:txBody>
          <a:bodyPr/>
          <a:lstStyle/>
          <a:p>
            <a:pPr lvl="1"/>
            <a:r>
              <a:rPr lang="en-US" dirty="0"/>
              <a:t>In the fourth unit, we have seven lessons – Creating Stored Procedures, Creating Functions, Debugging Subprograms, Creating Packages, Working with Packages, Using Oracle Supplied Packages in Application Development, and Using Dynamic SQL. You will learn to write PL/SQL subprograms, packages, and use them in Application Development. </a:t>
            </a:r>
          </a:p>
          <a:p>
            <a:pPr lvl="1"/>
            <a:endParaRPr lang="en-US" dirty="0"/>
          </a:p>
        </p:txBody>
      </p:sp>
    </p:spTree>
    <p:extLst>
      <p:ext uri="{BB962C8B-B14F-4D97-AF65-F5344CB8AC3E}">
        <p14:creationId xmlns:p14="http://schemas.microsoft.com/office/powerpoint/2010/main" val="381413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08B79717-CB9D-4235-8407-D183E44A52C0}" type="slidenum">
              <a:rPr lang="en-US" smtClean="0"/>
              <a:pPr/>
              <a:t>20</a:t>
            </a:fld>
            <a:endParaRPr lang="en-US" dirty="0"/>
          </a:p>
        </p:txBody>
      </p:sp>
      <p:sp>
        <p:nvSpPr>
          <p:cNvPr id="3" name="Slide Image Placeholder 2">
            <a:extLst>
              <a:ext uri="{FF2B5EF4-FFF2-40B4-BE49-F238E27FC236}">
                <a16:creationId xmlns:a16="http://schemas.microsoft.com/office/drawing/2014/main" id="{0AABD53F-F617-4D53-8AC7-2669751A5E3C}"/>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0166890E-3C58-4099-AE8A-AFF8D91020A8}"/>
              </a:ext>
            </a:extLst>
          </p:cNvPr>
          <p:cNvSpPr>
            <a:spLocks noGrp="1"/>
          </p:cNvSpPr>
          <p:nvPr>
            <p:ph type="body" idx="1"/>
          </p:nvPr>
        </p:nvSpPr>
        <p:spPr/>
        <p:txBody>
          <a:bodyPr/>
          <a:lstStyle/>
          <a:p>
            <a:pPr lvl="1"/>
            <a:r>
              <a:rPr lang="en-US" altLang="en-US" dirty="0"/>
              <a:t>You should also compile the user-defined functions invoked from the subprogram you intend to debug. Therefore, you should debug the </a:t>
            </a:r>
            <a:r>
              <a:rPr lang="en-US" altLang="en-US" dirty="0" err="1">
                <a:latin typeface="Courier New" pitchFamily="49" charset="0"/>
              </a:rPr>
              <a:t>get_location</a:t>
            </a:r>
            <a:r>
              <a:rPr lang="en-US" altLang="en-US" dirty="0"/>
              <a:t> function also.</a:t>
            </a:r>
          </a:p>
          <a:p>
            <a:pPr lvl="1"/>
            <a:r>
              <a:rPr lang="en-US" altLang="en-US" dirty="0"/>
              <a:t>In the slide, the </a:t>
            </a:r>
            <a:r>
              <a:rPr lang="en-US" altLang="en-US" dirty="0" err="1">
                <a:latin typeface="Courier New" pitchFamily="49" charset="0"/>
              </a:rPr>
              <a:t>get_location</a:t>
            </a:r>
            <a:r>
              <a:rPr lang="en-US" altLang="en-US" dirty="0"/>
              <a:t> function is displayed in edit mode. To compile the function for debugging, right-click the code, and then select </a:t>
            </a:r>
            <a:r>
              <a:rPr lang="en-US" altLang="en-US" b="1" dirty="0"/>
              <a:t>Compile for Debug </a:t>
            </a:r>
            <a:r>
              <a:rPr lang="en-US" altLang="en-US" dirty="0"/>
              <a:t>from the shortcut menu. The </a:t>
            </a:r>
            <a:r>
              <a:rPr lang="en-US" altLang="en-US" b="1" dirty="0"/>
              <a:t>Messages</a:t>
            </a:r>
            <a:r>
              <a:rPr lang="en-US" altLang="en-US" dirty="0"/>
              <a:t> – </a:t>
            </a:r>
            <a:r>
              <a:rPr lang="en-US" altLang="en-US" b="1" dirty="0"/>
              <a:t>Log</a:t>
            </a:r>
            <a:r>
              <a:rPr lang="en-US" altLang="en-US" dirty="0"/>
              <a:t> tab displays the message that the function was compiled.</a:t>
            </a:r>
          </a:p>
          <a:p>
            <a:endParaRPr lang="en-US" dirty="0"/>
          </a:p>
        </p:txBody>
      </p:sp>
    </p:spTree>
    <p:extLst>
      <p:ext uri="{BB962C8B-B14F-4D97-AF65-F5344CB8AC3E}">
        <p14:creationId xmlns:p14="http://schemas.microsoft.com/office/powerpoint/2010/main" val="2861968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146F6F7A-05EF-4380-876F-57817466E464}" type="slidenum">
              <a:rPr lang="en-US" smtClean="0"/>
              <a:pPr/>
              <a:t>21</a:t>
            </a:fld>
            <a:endParaRPr lang="en-US" dirty="0"/>
          </a:p>
        </p:txBody>
      </p:sp>
      <p:sp>
        <p:nvSpPr>
          <p:cNvPr id="3" name="Slide Image Placeholder 2">
            <a:extLst>
              <a:ext uri="{FF2B5EF4-FFF2-40B4-BE49-F238E27FC236}">
                <a16:creationId xmlns:a16="http://schemas.microsoft.com/office/drawing/2014/main" id="{129EAA59-A775-4B1A-B7BB-97F1CBA21E14}"/>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4587E143-F8F7-4ECD-BE87-607FCA72B567}"/>
              </a:ext>
            </a:extLst>
          </p:cNvPr>
          <p:cNvSpPr>
            <a:spLocks noGrp="1"/>
          </p:cNvSpPr>
          <p:nvPr>
            <p:ph type="body" idx="1"/>
          </p:nvPr>
        </p:nvSpPr>
        <p:spPr/>
        <p:txBody>
          <a:bodyPr/>
          <a:lstStyle/>
          <a:p>
            <a:pPr lvl="1"/>
            <a:r>
              <a:rPr lang="en-US" altLang="en-US" dirty="0"/>
              <a:t>The next step in the debugging process is to debug the procedure using any of the several available methods mentioned earlier, such as clicking the </a:t>
            </a:r>
            <a:r>
              <a:rPr lang="en-US" altLang="en-US" b="1" dirty="0"/>
              <a:t>Debug</a:t>
            </a:r>
            <a:r>
              <a:rPr lang="en-US" altLang="en-US" dirty="0"/>
              <a:t> icon on the procedure’s toolbar. When you start the debugging process an anonymous block is displayed, where you are prompted to enter the parameters for this procedure. </a:t>
            </a:r>
            <a:r>
              <a:rPr lang="en-US" altLang="en-US" dirty="0" err="1">
                <a:latin typeface="Courier New" pitchFamily="49" charset="0"/>
              </a:rPr>
              <a:t>emp_list</a:t>
            </a:r>
            <a:r>
              <a:rPr lang="en-US" altLang="en-US" dirty="0"/>
              <a:t> has one parameter, </a:t>
            </a:r>
            <a:r>
              <a:rPr lang="en-US" altLang="en-US" dirty="0">
                <a:latin typeface="Courier New" pitchFamily="49" charset="0"/>
              </a:rPr>
              <a:t>PMAXROWS</a:t>
            </a:r>
            <a:r>
              <a:rPr lang="en-US" altLang="en-US" dirty="0"/>
              <a:t>, which specifies the number of records to return. Replace the second </a:t>
            </a:r>
            <a:r>
              <a:rPr lang="en-US" altLang="en-US" dirty="0">
                <a:latin typeface="Courier New" pitchFamily="49" charset="0"/>
              </a:rPr>
              <a:t>PMAXROWS</a:t>
            </a:r>
            <a:r>
              <a:rPr lang="en-US" altLang="en-US" dirty="0"/>
              <a:t> with a number such as 100, and then click OK.</a:t>
            </a:r>
          </a:p>
          <a:p>
            <a:pPr lvl="1"/>
            <a:r>
              <a:rPr lang="en-US" altLang="en-US" dirty="0"/>
              <a:t>After you start the debugging process, you can use </a:t>
            </a:r>
            <a:r>
              <a:rPr lang="en-US" altLang="en-US" b="1" dirty="0"/>
              <a:t>Step Into </a:t>
            </a:r>
            <a:r>
              <a:rPr lang="en-US" altLang="en-US" dirty="0"/>
              <a:t>or </a:t>
            </a:r>
            <a:r>
              <a:rPr lang="en-US" altLang="en-US" b="1" dirty="0"/>
              <a:t>Step Over</a:t>
            </a:r>
            <a:r>
              <a:rPr lang="en-US" altLang="en-US" dirty="0"/>
              <a:t> to debug the subprogram step by step.</a:t>
            </a:r>
          </a:p>
          <a:p>
            <a:pPr lvl="1"/>
            <a:r>
              <a:rPr lang="en-US" altLang="en-US" b="1" dirty="0"/>
              <a:t>Note:</a:t>
            </a:r>
            <a:r>
              <a:rPr lang="en-US" altLang="en-US" dirty="0"/>
              <a:t> Use </a:t>
            </a:r>
            <a:r>
              <a:rPr lang="en-US" altLang="en-US" b="1" dirty="0"/>
              <a:t>Step Over </a:t>
            </a:r>
            <a:r>
              <a:rPr lang="en-US" altLang="en-US" dirty="0"/>
              <a:t>to avoid entering the called function subprogram from the currently executing subprogram.</a:t>
            </a:r>
          </a:p>
          <a:p>
            <a:endParaRPr lang="en-US" dirty="0"/>
          </a:p>
        </p:txBody>
      </p:sp>
    </p:spTree>
    <p:extLst>
      <p:ext uri="{BB962C8B-B14F-4D97-AF65-F5344CB8AC3E}">
        <p14:creationId xmlns:p14="http://schemas.microsoft.com/office/powerpoint/2010/main" val="1270674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963D95E3-C96C-4E44-BA5B-214CA87C47B2}" type="slidenum">
              <a:rPr lang="en-US" smtClean="0"/>
              <a:pPr/>
              <a:t>22</a:t>
            </a:fld>
            <a:endParaRPr lang="en-US" dirty="0"/>
          </a:p>
        </p:txBody>
      </p:sp>
      <p:sp>
        <p:nvSpPr>
          <p:cNvPr id="3" name="Slide Image Placeholder 2">
            <a:extLst>
              <a:ext uri="{FF2B5EF4-FFF2-40B4-BE49-F238E27FC236}">
                <a16:creationId xmlns:a16="http://schemas.microsoft.com/office/drawing/2014/main" id="{413E4E25-F636-4F06-92B3-C44633E4E91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DEF3900A-329B-446F-A85F-2BF45EFC45F7}"/>
              </a:ext>
            </a:extLst>
          </p:cNvPr>
          <p:cNvSpPr>
            <a:spLocks noGrp="1"/>
          </p:cNvSpPr>
          <p:nvPr>
            <p:ph type="body" idx="1"/>
          </p:nvPr>
        </p:nvSpPr>
        <p:spPr/>
        <p:txBody>
          <a:bodyPr/>
          <a:lstStyle/>
          <a:p>
            <a:pPr lvl="1" eaLnBrk="1" hangingPunct="1"/>
            <a:r>
              <a:rPr lang="en-US" altLang="en-US" dirty="0"/>
              <a:t>The slide demonstrates the debugging process. The slide shows that the program control is stopped at the first breakpoint in the code. The arrow next to the breakpoint indicated that this is the line of code that will be executed next. Note the various tabs at the bottom of the window. </a:t>
            </a:r>
          </a:p>
          <a:p>
            <a:pPr lvl="1" eaLnBrk="1" hangingPunct="1"/>
            <a:r>
              <a:rPr lang="en-US" altLang="en-US" dirty="0"/>
              <a:t>At this breakpoint, you can inspect different values of the data and monitor the expression watches set by navigating through the </a:t>
            </a:r>
            <a:r>
              <a:rPr lang="en-US" altLang="en-US" b="1" dirty="0"/>
              <a:t>Smart Data</a:t>
            </a:r>
            <a:r>
              <a:rPr lang="en-US" altLang="en-US" dirty="0"/>
              <a:t>, </a:t>
            </a:r>
            <a:r>
              <a:rPr lang="en-US" altLang="en-US" b="1" dirty="0"/>
              <a:t>Data,</a:t>
            </a:r>
            <a:r>
              <a:rPr lang="en-US" altLang="en-US" dirty="0"/>
              <a:t> and </a:t>
            </a:r>
            <a:r>
              <a:rPr lang="en-US" altLang="en-US" b="1" dirty="0"/>
              <a:t>Watches</a:t>
            </a:r>
            <a:r>
              <a:rPr lang="en-US" altLang="en-US" dirty="0"/>
              <a:t> tabs.</a:t>
            </a:r>
          </a:p>
          <a:p>
            <a:endParaRPr lang="en-US" dirty="0"/>
          </a:p>
        </p:txBody>
      </p:sp>
    </p:spTree>
    <p:extLst>
      <p:ext uri="{BB962C8B-B14F-4D97-AF65-F5344CB8AC3E}">
        <p14:creationId xmlns:p14="http://schemas.microsoft.com/office/powerpoint/2010/main" val="278996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31A95975-E6AE-4E9B-BC32-3B0F672C864A}" type="slidenum">
              <a:rPr lang="en-US" smtClean="0"/>
              <a:pPr/>
              <a:t>23</a:t>
            </a:fld>
            <a:endParaRPr lang="en-US" dirty="0"/>
          </a:p>
        </p:txBody>
      </p:sp>
      <p:sp>
        <p:nvSpPr>
          <p:cNvPr id="3" name="Slide Image Placeholder 2">
            <a:extLst>
              <a:ext uri="{FF2B5EF4-FFF2-40B4-BE49-F238E27FC236}">
                <a16:creationId xmlns:a16="http://schemas.microsoft.com/office/drawing/2014/main" id="{8B2D4AB3-DD83-4025-B103-C826C97E3A2F}"/>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B1F778AF-9477-4BCB-8810-FC644AB6620F}"/>
              </a:ext>
            </a:extLst>
          </p:cNvPr>
          <p:cNvSpPr>
            <a:spLocks noGrp="1"/>
          </p:cNvSpPr>
          <p:nvPr>
            <p:ph type="body" idx="1"/>
          </p:nvPr>
        </p:nvSpPr>
        <p:spPr/>
        <p:txBody>
          <a:bodyPr/>
          <a:lstStyle/>
          <a:p>
            <a:pPr lvl="1"/>
            <a:r>
              <a:rPr lang="en-US" altLang="en-US" dirty="0"/>
              <a:t>While you are debugging your code, you can use the </a:t>
            </a:r>
            <a:r>
              <a:rPr lang="en-US" altLang="en-US" b="1" dirty="0"/>
              <a:t>Data</a:t>
            </a:r>
            <a:r>
              <a:rPr lang="en-US" altLang="en-US" dirty="0"/>
              <a:t> tab to display and modify the variables. You can also set watches to monitor a subset of the variables displayed in the </a:t>
            </a:r>
            <a:r>
              <a:rPr lang="en-US" altLang="en-US" b="1" dirty="0"/>
              <a:t>Data</a:t>
            </a:r>
            <a:r>
              <a:rPr lang="en-US" altLang="en-US" dirty="0"/>
              <a:t> tab. To display or hide the </a:t>
            </a:r>
            <a:r>
              <a:rPr lang="en-US" altLang="en-US" b="1" dirty="0"/>
              <a:t>Data</a:t>
            </a:r>
            <a:r>
              <a:rPr lang="en-US" altLang="en-US" dirty="0"/>
              <a:t>, </a:t>
            </a:r>
            <a:r>
              <a:rPr lang="en-US" altLang="en-US" b="1" dirty="0"/>
              <a:t>Smart</a:t>
            </a:r>
            <a:r>
              <a:rPr lang="en-US" altLang="en-US" dirty="0"/>
              <a:t> </a:t>
            </a:r>
            <a:r>
              <a:rPr lang="en-US" altLang="en-US" b="1" dirty="0"/>
              <a:t>Data</a:t>
            </a:r>
            <a:r>
              <a:rPr lang="en-US" altLang="en-US" dirty="0"/>
              <a:t>, and </a:t>
            </a:r>
            <a:r>
              <a:rPr lang="en-US" altLang="en-US" b="1" dirty="0"/>
              <a:t>Watch</a:t>
            </a:r>
            <a:r>
              <a:rPr lang="en-US" altLang="en-US" dirty="0"/>
              <a:t> tabs, select </a:t>
            </a:r>
            <a:r>
              <a:rPr lang="en-US" altLang="en-US" b="1" dirty="0"/>
              <a:t>View &gt; Debugger</a:t>
            </a:r>
            <a:r>
              <a:rPr lang="en-US" altLang="en-US" dirty="0"/>
              <a:t>, and then select the tabs that you want to display or hide.</a:t>
            </a:r>
          </a:p>
          <a:p>
            <a:pPr lvl="1"/>
            <a:endParaRPr lang="en-US" dirty="0"/>
          </a:p>
        </p:txBody>
      </p:sp>
    </p:spTree>
    <p:extLst>
      <p:ext uri="{BB962C8B-B14F-4D97-AF65-F5344CB8AC3E}">
        <p14:creationId xmlns:p14="http://schemas.microsoft.com/office/powerpoint/2010/main" val="1157973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699A20BA-D433-4C9B-9706-121099942441}" type="slidenum">
              <a:rPr lang="en-US" smtClean="0"/>
              <a:pPr/>
              <a:t>24</a:t>
            </a:fld>
            <a:endParaRPr lang="en-US" dirty="0"/>
          </a:p>
        </p:txBody>
      </p:sp>
      <p:sp>
        <p:nvSpPr>
          <p:cNvPr id="3" name="Slide Image Placeholder 2">
            <a:extLst>
              <a:ext uri="{FF2B5EF4-FFF2-40B4-BE49-F238E27FC236}">
                <a16:creationId xmlns:a16="http://schemas.microsoft.com/office/drawing/2014/main" id="{E3EB6838-0EC0-4D9A-9CED-0185938BAD95}"/>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526199FA-5C9F-4734-B411-4D738BD04CD9}"/>
              </a:ext>
            </a:extLst>
          </p:cNvPr>
          <p:cNvSpPr>
            <a:spLocks noGrp="1"/>
          </p:cNvSpPr>
          <p:nvPr>
            <p:ph type="body" idx="1"/>
          </p:nvPr>
        </p:nvSpPr>
        <p:spPr/>
        <p:txBody>
          <a:bodyPr/>
          <a:lstStyle/>
          <a:p>
            <a:pPr lvl="1"/>
            <a:r>
              <a:rPr lang="en-US" altLang="en-US" dirty="0"/>
              <a:t>To modify the value of a variable in the </a:t>
            </a:r>
            <a:r>
              <a:rPr lang="en-US" altLang="en-US" b="1" dirty="0"/>
              <a:t>Data</a:t>
            </a:r>
            <a:r>
              <a:rPr lang="en-US" altLang="en-US" dirty="0"/>
              <a:t> tab, right-click the variable name, and then select Modify Value from the shortcut menu. The Modify Value window is displayed with the current value for the variable. You can enter a new value in the second text box, and then click </a:t>
            </a:r>
            <a:r>
              <a:rPr lang="en-US" altLang="en-US" b="1" dirty="0"/>
              <a:t>OK</a:t>
            </a:r>
            <a:r>
              <a:rPr lang="en-US" altLang="en-US" dirty="0"/>
              <a:t>.</a:t>
            </a:r>
          </a:p>
          <a:p>
            <a:pPr lvl="1"/>
            <a:r>
              <a:rPr lang="en-US" altLang="en-US" dirty="0"/>
              <a:t>You can see in the slide that the value of variable </a:t>
            </a:r>
            <a:r>
              <a:rPr lang="en-US" altLang="en-US" dirty="0" err="1">
                <a:latin typeface="Courier New" pitchFamily="49" charset="0"/>
                <a:cs typeface="Courier New" pitchFamily="49" charset="0"/>
              </a:rPr>
              <a:t>i</a:t>
            </a:r>
            <a:r>
              <a:rPr lang="en-US" altLang="en-US" dirty="0"/>
              <a:t> is modified from 1 to 3.</a:t>
            </a:r>
          </a:p>
          <a:p>
            <a:endParaRPr lang="en-US" dirty="0"/>
          </a:p>
        </p:txBody>
      </p:sp>
    </p:spTree>
    <p:extLst>
      <p:ext uri="{BB962C8B-B14F-4D97-AF65-F5344CB8AC3E}">
        <p14:creationId xmlns:p14="http://schemas.microsoft.com/office/powerpoint/2010/main" val="90983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DEC2D609-F88F-4896-A992-84D206395CCC}" type="slidenum">
              <a:rPr lang="en-US" smtClean="0"/>
              <a:pPr/>
              <a:t>25</a:t>
            </a:fld>
            <a:endParaRPr lang="en-US" dirty="0"/>
          </a:p>
        </p:txBody>
      </p:sp>
      <p:sp>
        <p:nvSpPr>
          <p:cNvPr id="3" name="Slide Image Placeholder 2">
            <a:extLst>
              <a:ext uri="{FF2B5EF4-FFF2-40B4-BE49-F238E27FC236}">
                <a16:creationId xmlns:a16="http://schemas.microsoft.com/office/drawing/2014/main" id="{31293622-C4F1-421E-A740-57249B50E09E}"/>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AB1B3EEC-28DE-4102-A79C-32A4E0EC43C2}"/>
              </a:ext>
            </a:extLst>
          </p:cNvPr>
          <p:cNvSpPr>
            <a:spLocks noGrp="1"/>
          </p:cNvSpPr>
          <p:nvPr>
            <p:ph type="body" idx="1"/>
          </p:nvPr>
        </p:nvSpPr>
        <p:spPr/>
        <p:txBody>
          <a:bodyPr/>
          <a:lstStyle/>
          <a:p>
            <a:pPr lvl="1" eaLnBrk="1" hangingPunct="1"/>
            <a:r>
              <a:rPr lang="en-US" altLang="en-US" dirty="0"/>
              <a:t>You can appreciate the difference between </a:t>
            </a:r>
            <a:r>
              <a:rPr lang="en-US" altLang="en-US" b="1" dirty="0"/>
              <a:t>Step Into </a:t>
            </a:r>
            <a:r>
              <a:rPr lang="en-US" altLang="en-US" dirty="0"/>
              <a:t>and </a:t>
            </a:r>
            <a:r>
              <a:rPr lang="en-US" altLang="en-US" b="1" dirty="0"/>
              <a:t>Step</a:t>
            </a:r>
            <a:r>
              <a:rPr lang="en-US" altLang="en-US" dirty="0"/>
              <a:t> </a:t>
            </a:r>
            <a:r>
              <a:rPr lang="en-US" altLang="en-US" b="1" dirty="0"/>
              <a:t>Over</a:t>
            </a:r>
            <a:r>
              <a:rPr lang="en-US" altLang="en-US" dirty="0"/>
              <a:t> process of debugger at code line number 21.</a:t>
            </a:r>
          </a:p>
          <a:p>
            <a:pPr lvl="1" eaLnBrk="1" hangingPunct="1"/>
            <a:r>
              <a:rPr lang="en-US" altLang="en-US" dirty="0"/>
              <a:t>We have a function call </a:t>
            </a:r>
            <a:r>
              <a:rPr lang="en-US" altLang="en-US" dirty="0" err="1">
                <a:latin typeface="Courier New" pitchFamily="49" charset="0"/>
                <a:cs typeface="Courier New" pitchFamily="49" charset="0"/>
              </a:rPr>
              <a:t>get_location</a:t>
            </a:r>
            <a:r>
              <a:rPr lang="en-US" altLang="en-US" dirty="0"/>
              <a:t> at line 21. At this point when you use Step Into, the debugging control shifts to the first line of the function definition of the </a:t>
            </a:r>
            <a:r>
              <a:rPr lang="en-US" altLang="en-US" dirty="0" err="1">
                <a:latin typeface="Courier New" pitchFamily="49" charset="0"/>
                <a:cs typeface="Courier New" pitchFamily="49" charset="0"/>
              </a:rPr>
              <a:t>get_location</a:t>
            </a:r>
            <a:r>
              <a:rPr lang="en-US" altLang="en-US" dirty="0"/>
              <a:t> function. Instead of Step Into if you use Step Over, the debug control will remain in the current sub program. The control will be transferred to next statement (line 22) in the </a:t>
            </a:r>
            <a:r>
              <a:rPr lang="en-US" altLang="en-US" dirty="0" err="1">
                <a:latin typeface="Courier New" pitchFamily="49" charset="0"/>
                <a:cs typeface="Courier New" pitchFamily="49" charset="0"/>
              </a:rPr>
              <a:t>emp_list</a:t>
            </a:r>
            <a:r>
              <a:rPr lang="en-US" altLang="en-US" dirty="0"/>
              <a:t> subprogram.</a:t>
            </a:r>
          </a:p>
          <a:p>
            <a:endParaRPr lang="en-US" dirty="0"/>
          </a:p>
        </p:txBody>
      </p:sp>
    </p:spTree>
    <p:extLst>
      <p:ext uri="{BB962C8B-B14F-4D97-AF65-F5344CB8AC3E}">
        <p14:creationId xmlns:p14="http://schemas.microsoft.com/office/powerpoint/2010/main" val="1466918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B297F8B5-B259-422E-9332-BE6E1860A5BD}" type="slidenum">
              <a:rPr lang="en-US" smtClean="0"/>
              <a:pPr/>
              <a:t>26</a:t>
            </a:fld>
            <a:endParaRPr lang="en-US" dirty="0"/>
          </a:p>
        </p:txBody>
      </p:sp>
      <p:sp>
        <p:nvSpPr>
          <p:cNvPr id="3" name="Slide Image Placeholder 2">
            <a:extLst>
              <a:ext uri="{FF2B5EF4-FFF2-40B4-BE49-F238E27FC236}">
                <a16:creationId xmlns:a16="http://schemas.microsoft.com/office/drawing/2014/main" id="{5AD34788-DCBE-4E22-9CD0-1B79DB0458FD}"/>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9CFD546E-A0FE-47E1-A56A-AC4DE77D75EB}"/>
              </a:ext>
            </a:extLst>
          </p:cNvPr>
          <p:cNvSpPr>
            <a:spLocks noGrp="1"/>
          </p:cNvSpPr>
          <p:nvPr>
            <p:ph type="body" idx="1"/>
          </p:nvPr>
        </p:nvSpPr>
        <p:spPr/>
        <p:txBody>
          <a:bodyPr/>
          <a:lstStyle/>
          <a:p>
            <a:pPr lvl="1"/>
            <a:r>
              <a:rPr lang="en-US" altLang="en-US" dirty="0"/>
              <a:t>To look at how </a:t>
            </a:r>
            <a:r>
              <a:rPr lang="en-US" altLang="en-US" b="1" dirty="0"/>
              <a:t>Step Out </a:t>
            </a:r>
            <a:r>
              <a:rPr lang="en-US" altLang="en-US" dirty="0"/>
              <a:t>works, let us consider that currently we are debugging the first line of the </a:t>
            </a:r>
            <a:r>
              <a:rPr lang="en-US" altLang="en-US" dirty="0" err="1">
                <a:latin typeface="Courier New" pitchFamily="49" charset="0"/>
                <a:cs typeface="Courier New" pitchFamily="49" charset="0"/>
              </a:rPr>
              <a:t>get_location</a:t>
            </a:r>
            <a:r>
              <a:rPr lang="en-US" altLang="en-US" dirty="0"/>
              <a:t> function. When we </a:t>
            </a:r>
            <a:r>
              <a:rPr lang="en-US" altLang="en-US" b="1" dirty="0"/>
              <a:t>Step Out </a:t>
            </a:r>
            <a:r>
              <a:rPr lang="en-US" altLang="en-US" dirty="0"/>
              <a:t>control here, debugging of the entire </a:t>
            </a:r>
            <a:r>
              <a:rPr lang="en-US" altLang="en-US" dirty="0" err="1">
                <a:latin typeface="Courier New" pitchFamily="49" charset="0"/>
                <a:cs typeface="Courier New" pitchFamily="49" charset="0"/>
              </a:rPr>
              <a:t>get_location</a:t>
            </a:r>
            <a:r>
              <a:rPr lang="en-US" altLang="en-US" dirty="0"/>
              <a:t> function is skipped and the control moves to the statement after the function call in the </a:t>
            </a:r>
            <a:r>
              <a:rPr lang="en-US" altLang="en-US" dirty="0" err="1">
                <a:latin typeface="Courier New" pitchFamily="49" charset="0"/>
                <a:cs typeface="Courier New" pitchFamily="49" charset="0"/>
              </a:rPr>
              <a:t>emp_list</a:t>
            </a:r>
            <a:r>
              <a:rPr lang="en-US" altLang="en-US" dirty="0"/>
              <a:t> procedure.</a:t>
            </a:r>
          </a:p>
          <a:p>
            <a:pPr lvl="1"/>
            <a:endParaRPr lang="en-US" altLang="en-US" dirty="0"/>
          </a:p>
          <a:p>
            <a:endParaRPr lang="en-US" dirty="0"/>
          </a:p>
        </p:txBody>
      </p:sp>
    </p:spTree>
    <p:extLst>
      <p:ext uri="{BB962C8B-B14F-4D97-AF65-F5344CB8AC3E}">
        <p14:creationId xmlns:p14="http://schemas.microsoft.com/office/powerpoint/2010/main" val="4043614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E922AC87-B69B-482D-9A1D-417BF6246367}" type="slidenum">
              <a:rPr lang="en-US" smtClean="0"/>
              <a:pPr/>
              <a:t>27</a:t>
            </a:fld>
            <a:endParaRPr lang="en-US" dirty="0"/>
          </a:p>
        </p:txBody>
      </p:sp>
      <p:sp>
        <p:nvSpPr>
          <p:cNvPr id="3" name="Slide Image Placeholder 2">
            <a:extLst>
              <a:ext uri="{FF2B5EF4-FFF2-40B4-BE49-F238E27FC236}">
                <a16:creationId xmlns:a16="http://schemas.microsoft.com/office/drawing/2014/main" id="{42CFE35F-58D4-4877-96EF-4DF097E21340}"/>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EE7F9CD5-F325-4332-BE30-FF67C69B5C48}"/>
              </a:ext>
            </a:extLst>
          </p:cNvPr>
          <p:cNvSpPr>
            <a:spLocks noGrp="1"/>
          </p:cNvSpPr>
          <p:nvPr>
            <p:ph type="body" idx="1"/>
          </p:nvPr>
        </p:nvSpPr>
        <p:spPr/>
        <p:txBody>
          <a:bodyPr/>
          <a:lstStyle/>
          <a:p>
            <a:pPr lvl="1" eaLnBrk="1" hangingPunct="1"/>
            <a:r>
              <a:rPr lang="en-US" altLang="en-US" b="1" dirty="0"/>
              <a:t>Step to End </a:t>
            </a:r>
            <a:r>
              <a:rPr lang="en-US" altLang="en-US" dirty="0"/>
              <a:t>of Method goes to the last statement in the current subprogram or to the next breakpoint if there are any in the current subprogram. </a:t>
            </a:r>
          </a:p>
          <a:p>
            <a:pPr lvl="1" eaLnBrk="1" hangingPunct="1"/>
            <a:r>
              <a:rPr lang="en-US" altLang="en-US" dirty="0"/>
              <a:t>In the example in the slide, the </a:t>
            </a:r>
            <a:r>
              <a:rPr lang="en-US" altLang="en-US" b="1" dirty="0"/>
              <a:t>Step to End </a:t>
            </a:r>
            <a:r>
              <a:rPr lang="en-US" altLang="en-US" dirty="0"/>
              <a:t>of Method of debugging tool is used. Because there is a second breakpoint, selecting </a:t>
            </a:r>
            <a:r>
              <a:rPr lang="en-US" altLang="en-US" b="1" dirty="0"/>
              <a:t>Step to End </a:t>
            </a:r>
            <a:r>
              <a:rPr lang="en-US" altLang="en-US" dirty="0"/>
              <a:t>of Method transfers control to that breakpoint. Selecting </a:t>
            </a:r>
            <a:r>
              <a:rPr lang="en-US" altLang="en-US" b="1" dirty="0"/>
              <a:t>Step to End </a:t>
            </a:r>
            <a:r>
              <a:rPr lang="en-US" altLang="en-US" dirty="0"/>
              <a:t>of Method again goes through the iterations of the while loop first, and then transfers the program control to the next executable statement in the anonymous block.</a:t>
            </a:r>
          </a:p>
          <a:p>
            <a:endParaRPr lang="en-US" dirty="0"/>
          </a:p>
        </p:txBody>
      </p:sp>
    </p:spTree>
    <p:extLst>
      <p:ext uri="{BB962C8B-B14F-4D97-AF65-F5344CB8AC3E}">
        <p14:creationId xmlns:p14="http://schemas.microsoft.com/office/powerpoint/2010/main" val="448882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45E3AE24-5D8E-4E3C-8543-B52FB857B14D}" type="slidenum">
              <a:rPr lang="en-US" smtClean="0"/>
              <a:pPr/>
              <a:t>28</a:t>
            </a:fld>
            <a:endParaRPr lang="en-US" dirty="0"/>
          </a:p>
        </p:txBody>
      </p:sp>
      <p:sp>
        <p:nvSpPr>
          <p:cNvPr id="3" name="Slide Image Placeholder 2">
            <a:extLst>
              <a:ext uri="{FF2B5EF4-FFF2-40B4-BE49-F238E27FC236}">
                <a16:creationId xmlns:a16="http://schemas.microsoft.com/office/drawing/2014/main" id="{727250C2-0087-4374-B1D2-A63613831D6A}"/>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EE3F1CDC-9301-49AE-A4EE-1741DAE4B458}"/>
              </a:ext>
            </a:extLst>
          </p:cNvPr>
          <p:cNvSpPr>
            <a:spLocks noGrp="1"/>
          </p:cNvSpPr>
          <p:nvPr>
            <p:ph type="body" idx="1"/>
          </p:nvPr>
        </p:nvSpPr>
        <p:spPr/>
        <p:txBody>
          <a:bodyPr/>
          <a:lstStyle/>
          <a:p>
            <a:pPr lvl="1" eaLnBrk="1" hangingPunct="1"/>
            <a:r>
              <a:rPr lang="en-US" altLang="en-US" dirty="0"/>
              <a:t>You can use remote debugging to connect to any PL/SQL code in a database and debug it, regardless of where the database is located as long as you have access to the database and have created a connection to it. Remote debugging is when something else, other than you as a developer, kicks off a procedure that you can then debug. Remote debugging and local debugging have many steps in common. To debug remotely, perform the following steps:</a:t>
            </a:r>
          </a:p>
          <a:p>
            <a:pPr lvl="2" eaLnBrk="1" hangingPunct="1">
              <a:buNone/>
            </a:pPr>
            <a:r>
              <a:rPr lang="en-US" altLang="en-US" dirty="0"/>
              <a:t>1.	Edit the subprogram that you would like to debug. </a:t>
            </a:r>
          </a:p>
          <a:p>
            <a:pPr lvl="2" eaLnBrk="1" hangingPunct="1">
              <a:buNone/>
            </a:pPr>
            <a:r>
              <a:rPr lang="en-US" altLang="en-US" dirty="0"/>
              <a:t>2.	Add the breakpoints in the subprogram.</a:t>
            </a:r>
          </a:p>
          <a:p>
            <a:pPr lvl="2" eaLnBrk="1" hangingPunct="1">
              <a:buNone/>
            </a:pPr>
            <a:r>
              <a:rPr lang="en-US" altLang="en-US" dirty="0"/>
              <a:t>3.	Click the </a:t>
            </a:r>
            <a:r>
              <a:rPr lang="en-US" altLang="en-US" b="1" dirty="0"/>
              <a:t>Compile for Debug</a:t>
            </a:r>
            <a:r>
              <a:rPr lang="en-US" altLang="en-US" dirty="0"/>
              <a:t> icon in the toolbar.</a:t>
            </a:r>
          </a:p>
          <a:p>
            <a:pPr lvl="2" eaLnBrk="1" hangingPunct="1">
              <a:buNone/>
            </a:pPr>
            <a:r>
              <a:rPr lang="en-US" altLang="en-US" dirty="0"/>
              <a:t>4.	Right-click the connection for the remote database, and select </a:t>
            </a:r>
            <a:r>
              <a:rPr lang="en-US" altLang="en-US" b="1" dirty="0"/>
              <a:t>Remote Debug</a:t>
            </a:r>
            <a:r>
              <a:rPr lang="en-US" altLang="en-US" dirty="0"/>
              <a:t>.</a:t>
            </a:r>
          </a:p>
          <a:p>
            <a:pPr lvl="2" eaLnBrk="1" hangingPunct="1">
              <a:buNone/>
            </a:pPr>
            <a:r>
              <a:rPr lang="en-US" altLang="en-US" dirty="0"/>
              <a:t>5.	In the </a:t>
            </a:r>
            <a:r>
              <a:rPr lang="en-US" altLang="en-US" b="1" dirty="0"/>
              <a:t>Debugger - Attach to JPDA</a:t>
            </a:r>
            <a:r>
              <a:rPr lang="en-US" altLang="en-US" dirty="0"/>
              <a:t> dialog box, enter the local machine IP address and port number, such as 4000, and then click </a:t>
            </a:r>
            <a:r>
              <a:rPr lang="en-US" altLang="en-US" b="1" dirty="0"/>
              <a:t>OK</a:t>
            </a:r>
            <a:r>
              <a:rPr lang="en-US" altLang="en-US" dirty="0"/>
              <a:t>. </a:t>
            </a:r>
          </a:p>
          <a:p>
            <a:pPr lvl="2" eaLnBrk="1" hangingPunct="1">
              <a:buNone/>
            </a:pPr>
            <a:r>
              <a:rPr lang="en-US" altLang="en-US" dirty="0"/>
              <a:t>6.	Issue the debugger connection command using a different session such as SQL*Plus, and then call the procedure in that session.</a:t>
            </a:r>
          </a:p>
          <a:p>
            <a:pPr lvl="2" eaLnBrk="1" hangingPunct="1">
              <a:buNone/>
            </a:pPr>
            <a:r>
              <a:rPr lang="en-US" altLang="en-US" dirty="0"/>
              <a:t>7.	When a breakpoint is reached, control is passed back to the original SQL Developer session and the debugger toolbar is displayed.</a:t>
            </a:r>
          </a:p>
          <a:p>
            <a:pPr lvl="2" eaLnBrk="1" hangingPunct="1">
              <a:buNone/>
            </a:pPr>
            <a:r>
              <a:rPr lang="en-US" altLang="en-US" dirty="0"/>
              <a:t>8.	Debug the subprogram and monitor the data using the debugging tools discussed earlier.</a:t>
            </a:r>
          </a:p>
          <a:p>
            <a:endParaRPr lang="en-US" dirty="0"/>
          </a:p>
        </p:txBody>
      </p:sp>
    </p:spTree>
    <p:extLst>
      <p:ext uri="{BB962C8B-B14F-4D97-AF65-F5344CB8AC3E}">
        <p14:creationId xmlns:p14="http://schemas.microsoft.com/office/powerpoint/2010/main" val="2832903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C023B91D-7575-4E39-B951-C528790884A2}" type="slidenum">
              <a:rPr lang="en-US" smtClean="0"/>
              <a:pPr/>
              <a:t>29</a:t>
            </a:fld>
            <a:endParaRPr lang="en-US" dirty="0"/>
          </a:p>
        </p:txBody>
      </p:sp>
      <p:sp>
        <p:nvSpPr>
          <p:cNvPr id="3" name="Slide Image Placeholder 2">
            <a:extLst>
              <a:ext uri="{FF2B5EF4-FFF2-40B4-BE49-F238E27FC236}">
                <a16:creationId xmlns:a16="http://schemas.microsoft.com/office/drawing/2014/main" id="{8A118D24-D5D6-4E0C-9386-CE17546F596C}"/>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3C4170D8-0778-4128-B26E-1010937530A4}"/>
              </a:ext>
            </a:extLst>
          </p:cNvPr>
          <p:cNvSpPr>
            <a:spLocks noGrp="1"/>
          </p:cNvSpPr>
          <p:nvPr>
            <p:ph type="body" idx="1"/>
          </p:nvPr>
        </p:nvSpPr>
        <p:spPr/>
        <p:txBody>
          <a:bodyPr/>
          <a:lstStyle/>
          <a:p>
            <a:pPr lvl="1" eaLnBrk="1" hangingPunct="1"/>
            <a:r>
              <a:rPr lang="en-US" altLang="en-US" dirty="0"/>
              <a:t>A function is a named PL/SQL block that must return a value. Generally, you create a function to compute and return a value, and you create a procedure to perform an action. </a:t>
            </a:r>
          </a:p>
          <a:p>
            <a:pPr lvl="1" eaLnBrk="1" hangingPunct="1"/>
            <a:r>
              <a:rPr lang="en-US" altLang="en-US" dirty="0"/>
              <a:t>A function can be created or dropped.</a:t>
            </a:r>
          </a:p>
          <a:p>
            <a:pPr lvl="1" eaLnBrk="1" hangingPunct="1"/>
            <a:r>
              <a:rPr lang="en-US" altLang="en-US" dirty="0"/>
              <a:t>A function is invoked as a part of an expression.</a:t>
            </a:r>
          </a:p>
          <a:p>
            <a:endParaRPr lang="en-US" dirty="0"/>
          </a:p>
        </p:txBody>
      </p:sp>
    </p:spTree>
    <p:extLst>
      <p:ext uri="{BB962C8B-B14F-4D97-AF65-F5344CB8AC3E}">
        <p14:creationId xmlns:p14="http://schemas.microsoft.com/office/powerpoint/2010/main" val="3275922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Grp="1" noChangeArrowheads="1"/>
          </p:cNvSpPr>
          <p:nvPr>
            <p:ph type="body" idx="1"/>
          </p:nvPr>
        </p:nvSpPr>
        <p:spPr/>
        <p:txBody>
          <a:bodyPr/>
          <a:lstStyle/>
          <a:p>
            <a:pPr lvl="1"/>
            <a:r>
              <a:rPr lang="en-US" altLang="en-US" dirty="0"/>
              <a:t>In this lesson, you learn how to create, invoke, and maintain functions.</a:t>
            </a:r>
          </a:p>
        </p:txBody>
      </p:sp>
      <p:sp>
        <p:nvSpPr>
          <p:cNvPr id="5" name="Footer Placeholder 4"/>
          <p:cNvSpPr>
            <a:spLocks noGrp="1"/>
          </p:cNvSpPr>
          <p:nvPr>
            <p:ph type="ftr" sz="quarter" idx="10"/>
          </p:nvPr>
        </p:nvSpPr>
        <p:spPr/>
        <p:txBody>
          <a:bodyPr/>
          <a:lstStyle/>
          <a:p>
            <a:r>
              <a:rPr lang="en-US"/>
              <a:t>Oracle Database 19c: PL/SQL Workshop   13 - </a:t>
            </a:r>
            <a:fld id="{87169CE9-11AB-4219-9BAB-2A7134476B1C}" type="slidenum">
              <a:rPr lang="en-US" smtClean="0"/>
              <a:pPr/>
              <a:t>3</a:t>
            </a:fld>
            <a:endParaRPr lang="en-US" dirty="0"/>
          </a:p>
        </p:txBody>
      </p:sp>
      <p:sp>
        <p:nvSpPr>
          <p:cNvPr id="4" name="Slide Image Placeholder 3">
            <a:extLst>
              <a:ext uri="{FF2B5EF4-FFF2-40B4-BE49-F238E27FC236}">
                <a16:creationId xmlns:a16="http://schemas.microsoft.com/office/drawing/2014/main" id="{65C128C2-22E0-41B0-BC37-E8266BF63887}"/>
              </a:ext>
            </a:extLst>
          </p:cNvPr>
          <p:cNvSpPr>
            <a:spLocks noGrp="1" noRot="1" noChangeAspect="1"/>
          </p:cNvSpPr>
          <p:nvPr>
            <p:ph type="sldImg"/>
          </p:nvPr>
        </p:nvSpPr>
        <p:spPr/>
      </p:sp>
    </p:spTree>
    <p:extLst>
      <p:ext uri="{BB962C8B-B14F-4D97-AF65-F5344CB8AC3E}">
        <p14:creationId xmlns:p14="http://schemas.microsoft.com/office/powerpoint/2010/main" val="2762482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BBE3EBC2-5D7A-48CE-A31D-A580AFE10C1E}" type="slidenum">
              <a:rPr lang="en-US" smtClean="0"/>
              <a:pPr/>
              <a:t>30</a:t>
            </a:fld>
            <a:endParaRPr lang="en-US" dirty="0"/>
          </a:p>
        </p:txBody>
      </p:sp>
      <p:sp>
        <p:nvSpPr>
          <p:cNvPr id="3" name="Slide Image Placeholder 2">
            <a:extLst>
              <a:ext uri="{FF2B5EF4-FFF2-40B4-BE49-F238E27FC236}">
                <a16:creationId xmlns:a16="http://schemas.microsoft.com/office/drawing/2014/main" id="{3E8AA756-80D9-4984-AE5D-DB1CA8411330}"/>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33288E26-6258-4023-B342-6930A4920A9E}"/>
              </a:ext>
            </a:extLst>
          </p:cNvPr>
          <p:cNvSpPr>
            <a:spLocks noGrp="1"/>
          </p:cNvSpPr>
          <p:nvPr>
            <p:ph type="body" idx="1"/>
          </p:nvPr>
        </p:nvSpPr>
        <p:spPr/>
        <p:txBody>
          <a:bodyPr/>
          <a:lstStyle/>
          <a:p>
            <a:pPr lvl="1"/>
            <a:r>
              <a:rPr lang="en-US" altLang="en-US" dirty="0"/>
              <a:t>You must use SQL Developer for this practice. This practice introduces you to the basic functionality of the SQL Developer debugger.</a:t>
            </a:r>
          </a:p>
          <a:p>
            <a:pPr lvl="1"/>
            <a:endParaRPr lang="en-US" dirty="0"/>
          </a:p>
        </p:txBody>
      </p:sp>
    </p:spTree>
    <p:extLst>
      <p:ext uri="{BB962C8B-B14F-4D97-AF65-F5344CB8AC3E}">
        <p14:creationId xmlns:p14="http://schemas.microsoft.com/office/powerpoint/2010/main" val="3522798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93D05DC4-E171-416B-9ADA-BFCB736BC5B0}" type="slidenum">
              <a:rPr lang="en-US" smtClean="0"/>
              <a:pPr/>
              <a:t>4</a:t>
            </a:fld>
            <a:endParaRPr lang="en-US" dirty="0"/>
          </a:p>
        </p:txBody>
      </p:sp>
      <p:sp>
        <p:nvSpPr>
          <p:cNvPr id="3" name="Slide Image Placeholder 2">
            <a:extLst>
              <a:ext uri="{FF2B5EF4-FFF2-40B4-BE49-F238E27FC236}">
                <a16:creationId xmlns:a16="http://schemas.microsoft.com/office/drawing/2014/main" id="{3366E5C7-076B-4D04-9339-E4C9859C0D4A}"/>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E2534C5F-4DB4-468E-A8AD-F7108CC399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7238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a:t>Oracle Database 19c: PL/SQL Workshop   13 - </a:t>
            </a:r>
            <a:fld id="{B0F6CB87-F33A-4567-B2AC-4A91BEB329EF}" type="slidenum">
              <a:rPr lang="en-US" smtClean="0"/>
              <a:pPr/>
              <a:t>5</a:t>
            </a:fld>
            <a:endParaRPr lang="en-US" dirty="0"/>
          </a:p>
        </p:txBody>
      </p:sp>
      <p:sp>
        <p:nvSpPr>
          <p:cNvPr id="5" name="Slide Image Placeholder 4">
            <a:extLst>
              <a:ext uri="{FF2B5EF4-FFF2-40B4-BE49-F238E27FC236}">
                <a16:creationId xmlns:a16="http://schemas.microsoft.com/office/drawing/2014/main" id="{CACB453D-BA83-42ED-AADF-263930DFF196}"/>
              </a:ext>
            </a:extLst>
          </p:cNvPr>
          <p:cNvSpPr>
            <a:spLocks noGrp="1" noRot="1" noChangeAspect="1"/>
          </p:cNvSpPr>
          <p:nvPr>
            <p:ph type="sldImg"/>
          </p:nvPr>
        </p:nvSpPr>
        <p:spPr/>
      </p:sp>
      <p:sp>
        <p:nvSpPr>
          <p:cNvPr id="6" name="Notes Placeholder 5">
            <a:extLst>
              <a:ext uri="{FF2B5EF4-FFF2-40B4-BE49-F238E27FC236}">
                <a16:creationId xmlns:a16="http://schemas.microsoft.com/office/drawing/2014/main" id="{AC8DAD95-E6D8-47DC-9DC6-A899187CDEAA}"/>
              </a:ext>
            </a:extLst>
          </p:cNvPr>
          <p:cNvSpPr>
            <a:spLocks noGrp="1"/>
          </p:cNvSpPr>
          <p:nvPr>
            <p:ph type="body" idx="1"/>
          </p:nvPr>
        </p:nvSpPr>
        <p:spPr/>
        <p:txBody>
          <a:bodyPr/>
          <a:lstStyle/>
          <a:p>
            <a:pPr lvl="1"/>
            <a:r>
              <a:rPr lang="en-US" dirty="0"/>
              <a:t>Debugging is the process of locating and removing any defects in the program code. To debug a PL/SQL Subprogram you (user of the schema through which you have logged in) should have certain privileges mentioned in the slide.</a:t>
            </a:r>
          </a:p>
          <a:p>
            <a:pPr lvl="1"/>
            <a:r>
              <a:rPr lang="en-US" dirty="0"/>
              <a:t>You can look at the privileges for the current user by executing the following query :</a:t>
            </a:r>
          </a:p>
          <a:p>
            <a:pPr lvl="1"/>
            <a:r>
              <a:rPr lang="en-US" dirty="0">
                <a:latin typeface="Courier New" pitchFamily="49" charset="0"/>
                <a:cs typeface="Courier New" pitchFamily="49" charset="0"/>
              </a:rPr>
              <a:t>	select * from </a:t>
            </a:r>
            <a:r>
              <a:rPr lang="en-US" dirty="0" err="1">
                <a:latin typeface="Courier New" pitchFamily="49" charset="0"/>
                <a:cs typeface="Courier New" pitchFamily="49" charset="0"/>
              </a:rPr>
              <a:t>user_sys_privs</a:t>
            </a:r>
            <a:r>
              <a:rPr lang="en-US" dirty="0">
                <a:latin typeface="Courier New" pitchFamily="49" charset="0"/>
                <a:cs typeface="Courier New" pitchFamily="49" charset="0"/>
              </a:rPr>
              <a:t>;</a:t>
            </a:r>
          </a:p>
          <a:p>
            <a:pPr lvl="1"/>
            <a:endParaRPr lang="en-US"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2373498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C4875360-15AF-4A95-90B4-C127E6BBF67D}" type="slidenum">
              <a:rPr lang="en-US" smtClean="0"/>
              <a:pPr/>
              <a:t>6</a:t>
            </a:fld>
            <a:endParaRPr lang="en-US" dirty="0"/>
          </a:p>
        </p:txBody>
      </p:sp>
      <p:sp>
        <p:nvSpPr>
          <p:cNvPr id="6" name="Slide Image Placeholder 5">
            <a:extLst>
              <a:ext uri="{FF2B5EF4-FFF2-40B4-BE49-F238E27FC236}">
                <a16:creationId xmlns:a16="http://schemas.microsoft.com/office/drawing/2014/main" id="{CE1875A0-AFFF-4C03-BA14-3E08448326A6}"/>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99F477F4-7A32-4064-8A00-817673478018}"/>
              </a:ext>
            </a:extLst>
          </p:cNvPr>
          <p:cNvSpPr>
            <a:spLocks noGrp="1"/>
          </p:cNvSpPr>
          <p:nvPr>
            <p:ph type="body" idx="1"/>
          </p:nvPr>
        </p:nvSpPr>
        <p:spPr/>
        <p:txBody>
          <a:bodyPr/>
          <a:lstStyle/>
          <a:p>
            <a:pPr lvl="1"/>
            <a:r>
              <a:rPr lang="en-US" dirty="0"/>
              <a:t>The process of granting privileges is demonstrated in the slide. You query the existing privileges using the query in the first code box. </a:t>
            </a:r>
          </a:p>
          <a:p>
            <a:pPr lvl="1"/>
            <a:r>
              <a:rPr lang="en-US" b="1" dirty="0"/>
              <a:t>Note: </a:t>
            </a:r>
            <a:r>
              <a:rPr lang="en-US" dirty="0"/>
              <a:t>To grant privileges to a user, you have to be a </a:t>
            </a:r>
            <a:r>
              <a:rPr lang="en-US" dirty="0">
                <a:latin typeface="Courier New" pitchFamily="49" charset="0"/>
                <a:cs typeface="Courier New" pitchFamily="49" charset="0"/>
              </a:rPr>
              <a:t>SYSDBA</a:t>
            </a:r>
            <a:r>
              <a:rPr lang="en-US" dirty="0"/>
              <a:t> role user. </a:t>
            </a:r>
          </a:p>
          <a:p>
            <a:pPr lvl="1"/>
            <a:r>
              <a:rPr lang="en-US" dirty="0"/>
              <a:t>To grant the required privileges to </a:t>
            </a:r>
            <a:r>
              <a:rPr lang="en-US" dirty="0">
                <a:latin typeface="Courier New" pitchFamily="49" charset="0"/>
                <a:cs typeface="Courier New" pitchFamily="49" charset="0"/>
              </a:rPr>
              <a:t>ora61</a:t>
            </a:r>
            <a:r>
              <a:rPr lang="en-US" dirty="0"/>
              <a:t>, log in as a </a:t>
            </a:r>
            <a:r>
              <a:rPr lang="en-US" dirty="0">
                <a:latin typeface="Courier New" pitchFamily="49" charset="0"/>
                <a:cs typeface="Courier New" pitchFamily="49" charset="0"/>
              </a:rPr>
              <a:t>SYSDBA</a:t>
            </a:r>
            <a:r>
              <a:rPr lang="en-US" dirty="0"/>
              <a:t> role user and run the </a:t>
            </a:r>
            <a:r>
              <a:rPr lang="en-US" dirty="0">
                <a:latin typeface="Courier New" pitchFamily="49" charset="0"/>
                <a:cs typeface="Courier New" pitchFamily="49" charset="0"/>
              </a:rPr>
              <a:t>GRANT</a:t>
            </a:r>
            <a:r>
              <a:rPr lang="en-US" dirty="0"/>
              <a:t> statements in the second code box.</a:t>
            </a:r>
          </a:p>
          <a:p>
            <a:pPr lvl="1"/>
            <a:r>
              <a:rPr lang="en-US" dirty="0"/>
              <a:t>To see the current set of privileges, log in as </a:t>
            </a:r>
            <a:r>
              <a:rPr lang="en-US" dirty="0">
                <a:latin typeface="Courier New" pitchFamily="49" charset="0"/>
                <a:cs typeface="Courier New" pitchFamily="49" charset="0"/>
              </a:rPr>
              <a:t>ora61</a:t>
            </a:r>
            <a:r>
              <a:rPr lang="en-US" dirty="0"/>
              <a:t> and then run the query: </a:t>
            </a:r>
          </a:p>
          <a:p>
            <a:pPr lvl="1"/>
            <a:r>
              <a:rPr lang="en-US" dirty="0">
                <a:latin typeface="Courier New" pitchFamily="49" charset="0"/>
                <a:cs typeface="Courier New" pitchFamily="49" charset="0"/>
              </a:rPr>
              <a:t>	select * from </a:t>
            </a:r>
            <a:r>
              <a:rPr lang="en-US" dirty="0" err="1">
                <a:latin typeface="Courier New" pitchFamily="49" charset="0"/>
                <a:cs typeface="Courier New" pitchFamily="49" charset="0"/>
              </a:rPr>
              <a:t>user_sys_privs</a:t>
            </a:r>
            <a:r>
              <a:rPr lang="en-US" dirty="0">
                <a:latin typeface="Courier New" pitchFamily="49" charset="0"/>
                <a:cs typeface="Courier New" pitchFamily="49" charset="0"/>
              </a:rPr>
              <a:t>;</a:t>
            </a:r>
          </a:p>
          <a:p>
            <a:endParaRPr lang="en-US" dirty="0"/>
          </a:p>
        </p:txBody>
      </p:sp>
    </p:spTree>
    <p:extLst>
      <p:ext uri="{BB962C8B-B14F-4D97-AF65-F5344CB8AC3E}">
        <p14:creationId xmlns:p14="http://schemas.microsoft.com/office/powerpoint/2010/main" val="55987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CF19E03B-6832-42D2-BD56-15CEDEDBAB35}" type="slidenum">
              <a:rPr lang="en-US" smtClean="0"/>
              <a:pPr/>
              <a:t>7</a:t>
            </a:fld>
            <a:endParaRPr lang="en-US" dirty="0"/>
          </a:p>
        </p:txBody>
      </p:sp>
      <p:sp>
        <p:nvSpPr>
          <p:cNvPr id="6" name="Slide Image Placeholder 5">
            <a:extLst>
              <a:ext uri="{FF2B5EF4-FFF2-40B4-BE49-F238E27FC236}">
                <a16:creationId xmlns:a16="http://schemas.microsoft.com/office/drawing/2014/main" id="{B714E189-34A7-4435-80B6-7DBFF2E06615}"/>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310A9721-FBFD-4499-9F8B-357D5DE1ED98}"/>
              </a:ext>
            </a:extLst>
          </p:cNvPr>
          <p:cNvSpPr>
            <a:spLocks noGrp="1"/>
          </p:cNvSpPr>
          <p:nvPr>
            <p:ph type="body" idx="1"/>
          </p:nvPr>
        </p:nvSpPr>
        <p:spPr/>
        <p:txBody>
          <a:bodyPr/>
          <a:lstStyle/>
          <a:p>
            <a:pPr lvl="1"/>
            <a:r>
              <a:rPr lang="en-US" dirty="0"/>
              <a:t>While debugging in Oracle 19c, in spite of having the </a:t>
            </a:r>
            <a:r>
              <a:rPr lang="en-US" dirty="0">
                <a:latin typeface="Courier New" pitchFamily="49" charset="0"/>
                <a:cs typeface="Courier New" pitchFamily="49" charset="0"/>
              </a:rPr>
              <a:t>DEBUG CONNECT SESSION</a:t>
            </a:r>
            <a:r>
              <a:rPr lang="en-US" dirty="0"/>
              <a:t> privilege, you might encounter the error mentioned in the slide. This error occurs when the database session tries to connect to the debugger on the </a:t>
            </a:r>
            <a:r>
              <a:rPr lang="en-US" dirty="0">
                <a:latin typeface="Courier New" pitchFamily="49" charset="0"/>
                <a:cs typeface="Courier New" pitchFamily="49" charset="0"/>
              </a:rPr>
              <a:t>localhost</a:t>
            </a:r>
            <a:r>
              <a:rPr lang="en-US" dirty="0"/>
              <a:t>. Your current database session should have the </a:t>
            </a:r>
            <a:r>
              <a:rPr lang="en-US" dirty="0" err="1">
                <a:latin typeface="Courier New" pitchFamily="49" charset="0"/>
                <a:cs typeface="Courier New" pitchFamily="49" charset="0"/>
              </a:rPr>
              <a:t>jdwp</a:t>
            </a:r>
            <a:r>
              <a:rPr lang="en-US" dirty="0">
                <a:latin typeface="Courier New" pitchFamily="49" charset="0"/>
                <a:cs typeface="Courier New" pitchFamily="49" charset="0"/>
              </a:rPr>
              <a:t> ACL </a:t>
            </a:r>
            <a:r>
              <a:rPr lang="en-US" dirty="0"/>
              <a:t>privilege to successfully connect to the debugger.</a:t>
            </a:r>
          </a:p>
          <a:p>
            <a:pPr lvl="1"/>
            <a:r>
              <a:rPr lang="en-US" dirty="0"/>
              <a:t>SQL developer uses Java Debug Wire Protocol (JDWP)–based debugger to debug an Oracle 19c PL/SQL subprogram. Debugger generally resides on the local host. Your database session should connect to the debugger on the local host to start the debugging process. You must be granted the </a:t>
            </a:r>
            <a:r>
              <a:rPr lang="en-US" dirty="0" err="1">
                <a:latin typeface="Courier New" pitchFamily="49" charset="0"/>
                <a:cs typeface="Courier New" pitchFamily="49" charset="0"/>
              </a:rPr>
              <a:t>jdwp</a:t>
            </a:r>
            <a:r>
              <a:rPr lang="en-US" dirty="0"/>
              <a:t> </a:t>
            </a:r>
            <a:r>
              <a:rPr lang="en-US" dirty="0">
                <a:latin typeface="Courier New" pitchFamily="49" charset="0"/>
                <a:cs typeface="Courier New" pitchFamily="49" charset="0"/>
              </a:rPr>
              <a:t>ACL</a:t>
            </a:r>
            <a:r>
              <a:rPr lang="en-US" dirty="0"/>
              <a:t> privilege to connect to the debugger on the local host.</a:t>
            </a:r>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623260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40321BA9-E5FC-4590-88A9-0FF563417A10}" type="slidenum">
              <a:rPr lang="en-US" smtClean="0"/>
              <a:pPr/>
              <a:t>8</a:t>
            </a:fld>
            <a:endParaRPr lang="en-US" dirty="0"/>
          </a:p>
        </p:txBody>
      </p:sp>
      <p:sp>
        <p:nvSpPr>
          <p:cNvPr id="6" name="Slide Image Placeholder 5">
            <a:extLst>
              <a:ext uri="{FF2B5EF4-FFF2-40B4-BE49-F238E27FC236}">
                <a16:creationId xmlns:a16="http://schemas.microsoft.com/office/drawing/2014/main" id="{BCCA8E4B-F167-40BB-BE26-3F1D002748DF}"/>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638C93FF-AAB6-44FD-814B-81CE875877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310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Oracle Database 19c: PL/SQL Workshop   13 - </a:t>
            </a:r>
            <a:fld id="{B974DB9D-DAAB-4B96-BEAA-F1F4F5222477}" type="slidenum">
              <a:rPr lang="en-US" smtClean="0"/>
              <a:pPr/>
              <a:t>9</a:t>
            </a:fld>
            <a:endParaRPr lang="en-US" dirty="0"/>
          </a:p>
        </p:txBody>
      </p:sp>
      <p:sp>
        <p:nvSpPr>
          <p:cNvPr id="3" name="Slide Image Placeholder 2">
            <a:extLst>
              <a:ext uri="{FF2B5EF4-FFF2-40B4-BE49-F238E27FC236}">
                <a16:creationId xmlns:a16="http://schemas.microsoft.com/office/drawing/2014/main" id="{058D2C5A-E345-4190-8EE5-00C53D31A239}"/>
              </a:ext>
            </a:extLst>
          </p:cNvPr>
          <p:cNvSpPr>
            <a:spLocks noGrp="1" noRot="1" noChangeAspect="1"/>
          </p:cNvSpPr>
          <p:nvPr>
            <p:ph type="sldImg"/>
          </p:nvPr>
        </p:nvSpPr>
        <p:spPr/>
      </p:sp>
      <p:sp>
        <p:nvSpPr>
          <p:cNvPr id="4" name="Notes Placeholder 3">
            <a:extLst>
              <a:ext uri="{FF2B5EF4-FFF2-40B4-BE49-F238E27FC236}">
                <a16:creationId xmlns:a16="http://schemas.microsoft.com/office/drawing/2014/main" id="{D3791720-7485-441E-BAFD-4AAD479AE5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2028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5.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 name="Notched Right Arrow 1"/>
          <p:cNvSpPr/>
          <p:nvPr userDrawn="1"/>
        </p:nvSpPr>
        <p:spPr>
          <a:xfrm rot="16200000">
            <a:off x="14672427" y="986616"/>
            <a:ext cx="2127655" cy="1907022"/>
          </a:xfrm>
          <a:custGeom>
            <a:avLst/>
            <a:gdLst>
              <a:gd name="connsiteX0" fmla="*/ 0 w 2691828"/>
              <a:gd name="connsiteY0" fmla="*/ 619018 h 2476072"/>
              <a:gd name="connsiteX1" fmla="*/ 1453792 w 2691828"/>
              <a:gd name="connsiteY1" fmla="*/ 619018 h 2476072"/>
              <a:gd name="connsiteX2" fmla="*/ 1453792 w 2691828"/>
              <a:gd name="connsiteY2" fmla="*/ 0 h 2476072"/>
              <a:gd name="connsiteX3" fmla="*/ 2691828 w 2691828"/>
              <a:gd name="connsiteY3" fmla="*/ 1238036 h 2476072"/>
              <a:gd name="connsiteX4" fmla="*/ 1453792 w 2691828"/>
              <a:gd name="connsiteY4" fmla="*/ 2476072 h 2476072"/>
              <a:gd name="connsiteX5" fmla="*/ 1453792 w 2691828"/>
              <a:gd name="connsiteY5" fmla="*/ 1857054 h 2476072"/>
              <a:gd name="connsiteX6" fmla="*/ 0 w 2691828"/>
              <a:gd name="connsiteY6" fmla="*/ 1857054 h 2476072"/>
              <a:gd name="connsiteX7" fmla="*/ 619018 w 2691828"/>
              <a:gd name="connsiteY7" fmla="*/ 1238036 h 2476072"/>
              <a:gd name="connsiteX8" fmla="*/ 0 w 2691828"/>
              <a:gd name="connsiteY8" fmla="*/ 619018 h 2476072"/>
              <a:gd name="connsiteX0" fmla="*/ 0 w 2691828"/>
              <a:gd name="connsiteY0" fmla="*/ 0 h 1857054"/>
              <a:gd name="connsiteX1" fmla="*/ 1453792 w 2691828"/>
              <a:gd name="connsiteY1" fmla="*/ 0 h 1857054"/>
              <a:gd name="connsiteX2" fmla="*/ 2691828 w 2691828"/>
              <a:gd name="connsiteY2" fmla="*/ 619018 h 1857054"/>
              <a:gd name="connsiteX3" fmla="*/ 1453792 w 2691828"/>
              <a:gd name="connsiteY3" fmla="*/ 1857054 h 1857054"/>
              <a:gd name="connsiteX4" fmla="*/ 1453792 w 2691828"/>
              <a:gd name="connsiteY4" fmla="*/ 1238036 h 1857054"/>
              <a:gd name="connsiteX5" fmla="*/ 0 w 2691828"/>
              <a:gd name="connsiteY5" fmla="*/ 1238036 h 1857054"/>
              <a:gd name="connsiteX6" fmla="*/ 619018 w 2691828"/>
              <a:gd name="connsiteY6" fmla="*/ 619018 h 1857054"/>
              <a:gd name="connsiteX7" fmla="*/ 0 w 2691828"/>
              <a:gd name="connsiteY7" fmla="*/ 0 h 1857054"/>
              <a:gd name="connsiteX0" fmla="*/ 0 w 2691828"/>
              <a:gd name="connsiteY0" fmla="*/ 0 h 1238036"/>
              <a:gd name="connsiteX1" fmla="*/ 1453792 w 2691828"/>
              <a:gd name="connsiteY1" fmla="*/ 0 h 1238036"/>
              <a:gd name="connsiteX2" fmla="*/ 2691828 w 2691828"/>
              <a:gd name="connsiteY2" fmla="*/ 619018 h 1238036"/>
              <a:gd name="connsiteX3" fmla="*/ 1453792 w 2691828"/>
              <a:gd name="connsiteY3" fmla="*/ 1238036 h 1238036"/>
              <a:gd name="connsiteX4" fmla="*/ 0 w 2691828"/>
              <a:gd name="connsiteY4" fmla="*/ 1238036 h 1238036"/>
              <a:gd name="connsiteX5" fmla="*/ 619018 w 2691828"/>
              <a:gd name="connsiteY5" fmla="*/ 619018 h 1238036"/>
              <a:gd name="connsiteX6" fmla="*/ 0 w 2691828"/>
              <a:gd name="connsiteY6"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619018 w 1453792"/>
              <a:gd name="connsiteY4" fmla="*/ 61901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1238 w 1453792"/>
              <a:gd name="connsiteY4" fmla="*/ 610852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350629 w 1453792"/>
              <a:gd name="connsiteY4" fmla="*/ 632631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08204 w 1453792"/>
              <a:gd name="connsiteY4" fmla="*/ 6265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80705 w 1453792"/>
              <a:gd name="connsiteY4" fmla="*/ 626556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2322 w 1453792"/>
              <a:gd name="connsiteY4" fmla="*/ 620480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0189 w 1453792"/>
              <a:gd name="connsiteY4" fmla="*/ 62250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9380 w 1453792"/>
              <a:gd name="connsiteY4" fmla="*/ 6103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35923 w 1453792"/>
              <a:gd name="connsiteY4" fmla="*/ 618459 h 1238036"/>
              <a:gd name="connsiteX5" fmla="*/ 0 w 1453792"/>
              <a:gd name="connsiteY5" fmla="*/ 0 h 12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3792" h="1238036">
                <a:moveTo>
                  <a:pt x="0" y="0"/>
                </a:moveTo>
                <a:lnTo>
                  <a:pt x="1453792" y="0"/>
                </a:lnTo>
                <a:lnTo>
                  <a:pt x="1453792" y="1238036"/>
                </a:lnTo>
                <a:lnTo>
                  <a:pt x="0" y="1238036"/>
                </a:lnTo>
                <a:lnTo>
                  <a:pt x="435923" y="618459"/>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dirty="0"/>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4" name="Title_Gray_Number"/>
          <p:cNvSpPr>
            <a:spLocks noChangeArrowheads="1"/>
          </p:cNvSpPr>
          <p:nvPr userDrawn="1"/>
        </p:nvSpPr>
        <p:spPr bwMode="gray">
          <a:xfrm>
            <a:off x="14870996" y="993444"/>
            <a:ext cx="1740604" cy="1159288"/>
          </a:xfrm>
          <a:prstGeom prst="rect">
            <a:avLst/>
          </a:prstGeom>
          <a:noFill/>
          <a:ln w="9525">
            <a:noFill/>
            <a:miter lim="800000"/>
            <a:headEnd/>
            <a:tailEnd/>
          </a:ln>
        </p:spPr>
        <p:txBody>
          <a:bodyPr wrap="square" lIns="25398" tIns="25398" rIns="25398" bIns="25398"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baseline="0">
                <a:solidFill>
                  <a:srgbClr val="FFFFFF"/>
                </a:solidFill>
                <a:latin typeface="Oracle Sans" panose="020B0503020204020204" pitchFamily="34" charset="0"/>
                <a:cs typeface="Oracle Sans" panose="020B0503020204020204" pitchFamily="34" charset="0"/>
              </a:rPr>
              <a:t>13</a:t>
            </a:r>
            <a:endParaRPr lang="en-US" sz="7200" b="1" baseline="0" dirty="0">
              <a:solidFill>
                <a:srgbClr val="FFFFFF"/>
              </a:solidFill>
              <a:latin typeface="Oracle Sans" panose="020B0503020204020204" pitchFamily="34" charset="0"/>
              <a:cs typeface="Oracle Sans" panose="020B0503020204020204" pitchFamily="34" charset="0"/>
            </a:endParaRPr>
          </a:p>
        </p:txBody>
      </p:sp>
      <p:sp>
        <p:nvSpPr>
          <p:cNvPr id="276483" name="Default_Title"/>
          <p:cNvSpPr>
            <a:spLocks noGrp="1" noChangeArrowheads="1"/>
          </p:cNvSpPr>
          <p:nvPr>
            <p:ph type="ctrTitle"/>
          </p:nvPr>
        </p:nvSpPr>
        <p:spPr>
          <a:xfrm>
            <a:off x="1408177" y="4152900"/>
            <a:ext cx="15471648" cy="1042416"/>
          </a:xfrm>
        </p:spPr>
        <p:txBody>
          <a:bodyPr anchor="b"/>
          <a:lstStyle>
            <a:lvl1pPr>
              <a:spcBef>
                <a:spcPct val="0"/>
              </a:spcBef>
              <a:defRPr sz="6000" b="0" baseline="0">
                <a:solidFill>
                  <a:schemeClr val="tx1"/>
                </a:solidFill>
                <a:latin typeface="Georgia" panose="02040502050405020303" pitchFamily="18" charset="0"/>
              </a:defRPr>
            </a:lvl1pPr>
          </a:lstStyle>
          <a:p>
            <a:r>
              <a:rPr lang="en-US"/>
              <a:t>Click to edit Master title style</a:t>
            </a:r>
            <a:endParaRPr lang="en-US" dirty="0"/>
          </a:p>
        </p:txBody>
      </p:sp>
      <p:sp>
        <p:nvSpPr>
          <p:cNvPr id="276484" name="Title_PlaceholderSubtitle"/>
          <p:cNvSpPr>
            <a:spLocks noGrp="1" noChangeArrowheads="1"/>
          </p:cNvSpPr>
          <p:nvPr>
            <p:ph type="subTitle" idx="1"/>
          </p:nvPr>
        </p:nvSpPr>
        <p:spPr bwMode="auto">
          <a:xfrm>
            <a:off x="1426465" y="5483353"/>
            <a:ext cx="15435072" cy="660690"/>
          </a:xfrm>
        </p:spPr>
        <p:txBody>
          <a:bodyPr/>
          <a:lstStyle>
            <a:lvl1pPr algn="l">
              <a:defRPr sz="3600" b="0" i="0" baseline="0">
                <a:solidFill>
                  <a:schemeClr val="tx1"/>
                </a:solidFill>
              </a:defRPr>
            </a:lvl1pPr>
          </a:lstStyle>
          <a:p>
            <a:r>
              <a:rPr lang="en-US"/>
              <a:t>Click to edit Master subtitle style</a:t>
            </a:r>
            <a:endParaRPr lang="en-US" dirty="0"/>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1" name="Picture 10"/>
          <p:cNvPicPr>
            <a:picLocks noChangeAspect="1"/>
          </p:cNvPicPr>
          <p:nvPr userDrawn="1"/>
        </p:nvPicPr>
        <p:blipFill>
          <a:blip r:embed="rId5"/>
          <a:stretch>
            <a:fillRect/>
          </a:stretch>
        </p:blipFill>
        <p:spPr>
          <a:xfrm>
            <a:off x="1527048" y="1252728"/>
            <a:ext cx="2103120" cy="276427"/>
          </a:xfrm>
          <a:prstGeom prst="rect">
            <a:avLst/>
          </a:prstGeom>
        </p:spPr>
      </p:pic>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1724"/>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314673"/>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317621"/>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7"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8404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24216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8" name="Text Placeholder 5"/>
          <p:cNvSpPr>
            <a:spLocks noGrp="1"/>
          </p:cNvSpPr>
          <p:nvPr>
            <p:ph type="body" sz="quarter" idx="13" hasCustomPrompt="1"/>
          </p:nvPr>
        </p:nvSpPr>
        <p:spPr>
          <a:xfrm>
            <a:off x="914402" y="1790700"/>
            <a:ext cx="16459201" cy="609907"/>
          </a:xfrm>
        </p:spPr>
        <p:txBody>
          <a:bodyPr/>
          <a:lstStyle>
            <a:lvl1pPr>
              <a:defRPr baseline="0">
                <a:solidFill>
                  <a:srgbClr val="312D2A"/>
                </a:solidFill>
              </a:defRPr>
            </a:lvl1pPr>
          </a:lstStyle>
          <a:p>
            <a:pPr lvl="0"/>
            <a:r>
              <a:rPr lang="en-US" dirty="0"/>
              <a:t>Click to add subtitle</a:t>
            </a: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93446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34292"/>
          <a:stretch/>
        </p:blipFill>
        <p:spPr>
          <a:xfrm>
            <a:off x="0" y="1676400"/>
            <a:ext cx="4368582" cy="2476500"/>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4" cstate="email">
            <a:alphaModFix amt="15000"/>
            <a:extLst>
              <a:ext uri="{28A0092B-C50C-407E-A947-70E740481C1C}">
                <a14:useLocalDpi xmlns:a14="http://schemas.microsoft.com/office/drawing/2010/main"/>
              </a:ext>
            </a:extLst>
          </a:blip>
          <a:srcRect l="-912" r="12497" b="27845"/>
          <a:stretch/>
        </p:blipFill>
        <p:spPr>
          <a:xfrm>
            <a:off x="10771300" y="8039101"/>
            <a:ext cx="7516700" cy="2286000"/>
          </a:xfrm>
          <a:prstGeom prst="rect">
            <a:avLst/>
          </a:prstGeom>
        </p:spPr>
      </p:pic>
      <p:sp>
        <p:nvSpPr>
          <p:cNvPr id="2" name="Title 1"/>
          <p:cNvSpPr>
            <a:spLocks noGrp="1"/>
          </p:cNvSpPr>
          <p:nvPr>
            <p:ph type="title"/>
          </p:nvPr>
        </p:nvSpPr>
        <p:spPr>
          <a:xfrm>
            <a:off x="933451" y="4121597"/>
            <a:ext cx="16421100" cy="1174304"/>
          </a:xfrm>
        </p:spPr>
        <p:txBody>
          <a:bodyPr/>
          <a:lstStyle/>
          <a:p>
            <a:r>
              <a:rPr lang="en-US"/>
              <a:t>Click to edit Master title style</a:t>
            </a:r>
            <a:endParaRPr lang="en-US" dirty="0"/>
          </a:p>
        </p:txBody>
      </p:sp>
      <p:sp>
        <p:nvSpPr>
          <p:cNvPr id="8" name="Text Placeholder 5"/>
          <p:cNvSpPr>
            <a:spLocks noGrp="1"/>
          </p:cNvSpPr>
          <p:nvPr>
            <p:ph type="body" sz="quarter" idx="13" hasCustomPrompt="1"/>
          </p:nvPr>
        </p:nvSpPr>
        <p:spPr>
          <a:xfrm>
            <a:off x="914402" y="5295900"/>
            <a:ext cx="16459201" cy="609907"/>
          </a:xfrm>
        </p:spPr>
        <p:txBody>
          <a:bodyPr/>
          <a:lstStyle>
            <a:lvl1pPr>
              <a:defRPr b="1" baseline="0">
                <a:solidFill>
                  <a:srgbClr val="312D2A"/>
                </a:solidFill>
              </a:defRPr>
            </a:lvl1pPr>
          </a:lstStyle>
          <a:p>
            <a:pPr lvl="0"/>
            <a:r>
              <a:rPr lang="en-US" dirty="0"/>
              <a:t>Click to add subtitle</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1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377946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6880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418632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376798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buFont typeface="+mj-lt"/>
              <a:buAutoNum type="alphaLcPeriod"/>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2278195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3"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13922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36058"/>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736058"/>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146730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for Three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15890"/>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718839"/>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721787"/>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373003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Bor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5870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Objectiv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16403"/>
            <a:ext cx="7086600" cy="2842022"/>
          </a:xfrm>
          <a:prstGeom prst="rect">
            <a:avLst/>
          </a:prstGeom>
        </p:spPr>
      </p:pic>
      <p:sp>
        <p:nvSpPr>
          <p:cNvPr id="2" name="Title 1"/>
          <p:cNvSpPr>
            <a:spLocks noGrp="1"/>
          </p:cNvSpPr>
          <p:nvPr>
            <p:ph type="title"/>
          </p:nvPr>
        </p:nvSpPr>
        <p:spPr>
          <a:xfrm>
            <a:off x="933451" y="616397"/>
            <a:ext cx="16421100" cy="1314450"/>
          </a:xfrm>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7" name="Picture 16"/>
          <p:cNvPicPr>
            <a:picLocks noChangeAspect="1"/>
          </p:cNvPicPr>
          <p:nvPr userDrawn="1"/>
        </p:nvPicPr>
        <p:blipFill rotWithShape="1">
          <a:blip r:embed="rId6" cstate="print">
            <a:extLst>
              <a:ext uri="{28A0092B-C50C-407E-A947-70E740481C1C}">
                <a14:useLocalDpi xmlns:a14="http://schemas.microsoft.com/office/drawing/2010/main" val="0"/>
              </a:ext>
            </a:extLst>
          </a:blip>
          <a:srcRect l="-2890" t="-6389" r="-9348" b="-2544"/>
          <a:stretch/>
        </p:blipFill>
        <p:spPr>
          <a:xfrm>
            <a:off x="14324875" y="5986906"/>
            <a:ext cx="3576274" cy="3601882"/>
          </a:xfrm>
          <a:prstGeom prst="ellipse">
            <a:avLst/>
          </a:prstGeom>
        </p:spPr>
      </p:pic>
      <p:sp>
        <p:nvSpPr>
          <p:cNvPr id="1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98875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Summary">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57968"/>
            <a:ext cx="7086600" cy="284202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23" name="Rectangle 22">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grpSp>
        <p:nvGrpSpPr>
          <p:cNvPr id="38" name="Group 37"/>
          <p:cNvGrpSpPr/>
          <p:nvPr userDrawn="1"/>
        </p:nvGrpSpPr>
        <p:grpSpPr>
          <a:xfrm>
            <a:off x="14497049" y="6407578"/>
            <a:ext cx="3257551" cy="3126948"/>
            <a:chOff x="351303" y="1475626"/>
            <a:chExt cx="4296904" cy="4124630"/>
          </a:xfrm>
        </p:grpSpPr>
        <p:grpSp>
          <p:nvGrpSpPr>
            <p:cNvPr id="39" name="Group 38"/>
            <p:cNvGrpSpPr/>
            <p:nvPr/>
          </p:nvGrpSpPr>
          <p:grpSpPr>
            <a:xfrm>
              <a:off x="744570" y="1475626"/>
              <a:ext cx="3074258" cy="4124630"/>
              <a:chOff x="241618" y="1591738"/>
              <a:chExt cx="3577210" cy="4799424"/>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618" y="1591738"/>
                <a:ext cx="3577210" cy="4799424"/>
              </a:xfrm>
              <a:prstGeom prst="rect">
                <a:avLst/>
              </a:prstGeom>
            </p:spPr>
          </p:pic>
          <p:grpSp>
            <p:nvGrpSpPr>
              <p:cNvPr id="44" name="Group 43"/>
              <p:cNvGrpSpPr/>
              <p:nvPr/>
            </p:nvGrpSpPr>
            <p:grpSpPr>
              <a:xfrm>
                <a:off x="1076326" y="2968176"/>
                <a:ext cx="1943100" cy="2077207"/>
                <a:chOff x="1076326" y="2968176"/>
                <a:chExt cx="1943100" cy="2077207"/>
              </a:xfrm>
            </p:grpSpPr>
            <p:sp>
              <p:nvSpPr>
                <p:cNvPr id="45" name="Rectangle 44"/>
                <p:cNvSpPr/>
                <p:nvPr/>
              </p:nvSpPr>
              <p:spPr>
                <a:xfrm>
                  <a:off x="1076326" y="2968176"/>
                  <a:ext cx="1943100" cy="290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76326" y="3676909"/>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76326" y="4216103"/>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76326" y="4755295"/>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0" name="Picture 39"/>
            <p:cNvPicPr preferRelativeResize="0">
              <a:picLocks noChangeAspect="1"/>
            </p:cNvPicPr>
            <p:nvPr/>
          </p:nvPicPr>
          <p:blipFill rotWithShape="1">
            <a:blip r:embed="rId7" cstate="print">
              <a:extLst>
                <a:ext uri="{28A0092B-C50C-407E-A947-70E740481C1C}">
                  <a14:useLocalDpi xmlns:a14="http://schemas.microsoft.com/office/drawing/2010/main" val="0"/>
                </a:ext>
              </a:extLst>
            </a:blip>
            <a:srcRect l="11141" t="11895" r="11141" b="11895"/>
            <a:stretch/>
          </p:blipFill>
          <p:spPr>
            <a:xfrm>
              <a:off x="2186372" y="1978845"/>
              <a:ext cx="2461835" cy="1408205"/>
            </a:xfrm>
            <a:prstGeom prst="rect">
              <a:avLst/>
            </a:prstGeom>
          </p:spPr>
        </p:pic>
        <p:pic>
          <p:nvPicPr>
            <p:cNvPr id="41" name="Picture 40"/>
            <p:cNvPicPr>
              <a:picLocks noChangeAspect="1"/>
            </p:cNvPicPr>
            <p:nvPr/>
          </p:nvPicPr>
          <p:blipFill rotWithShape="1">
            <a:blip r:embed="rId8" cstate="print">
              <a:extLst>
                <a:ext uri="{28A0092B-C50C-407E-A947-70E740481C1C}">
                  <a14:useLocalDpi xmlns:a14="http://schemas.microsoft.com/office/drawing/2010/main" val="0"/>
                </a:ext>
              </a:extLst>
            </a:blip>
            <a:srcRect l="14022" t="14110" r="46190" b="46243"/>
            <a:stretch/>
          </p:blipFill>
          <p:spPr>
            <a:xfrm>
              <a:off x="351303" y="3065038"/>
              <a:ext cx="1578041" cy="1572444"/>
            </a:xfrm>
            <a:prstGeom prst="ellipse">
              <a:avLst/>
            </a:prstGeom>
          </p:spPr>
        </p:pic>
        <p:sp>
          <p:nvSpPr>
            <p:cNvPr id="42" name="Freeform 8"/>
            <p:cNvSpPr>
              <a:spLocks noChangeAspect="1" noChangeArrowheads="1"/>
            </p:cNvSpPr>
            <p:nvPr/>
          </p:nvSpPr>
          <p:spPr bwMode="auto">
            <a:xfrm>
              <a:off x="559739" y="3413895"/>
              <a:ext cx="1106424" cy="842373"/>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racle Sans" panose="020B0503020204020204" pitchFamily="34" charset="0"/>
                <a:cs typeface="Oracle Sans" panose="020B0503020204020204" pitchFamily="34" charset="0"/>
              </a:endParaRPr>
            </a:p>
          </p:txBody>
        </p:sp>
      </p:grpSp>
      <p:sp>
        <p:nvSpPr>
          <p:cNvPr id="2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63549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buClr>
                <a:schemeClr val="accent1"/>
              </a:buClr>
              <a:defRPr/>
            </a:lvl2pPr>
            <a:lvl3pPr marL="1943100" indent="-571500">
              <a:spcBef>
                <a:spcPts val="1800"/>
              </a:spcBef>
              <a:buClr>
                <a:schemeClr val="accent1"/>
              </a:buClr>
              <a:defRPr/>
            </a:lvl3pPr>
            <a:lvl4pPr>
              <a:spcBef>
                <a:spcPts val="1800"/>
              </a:spcBef>
              <a:buClr>
                <a:schemeClr val="accent1"/>
              </a:buClr>
              <a:defRPr/>
            </a:lvl4pPr>
            <a:lvl5pPr>
              <a:spcBef>
                <a:spcPts val="1800"/>
              </a:spcBef>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265654"/>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265654"/>
            <a:ext cx="16422624" cy="3446068"/>
          </a:xfrm>
        </p:spPr>
        <p:txBody>
          <a:bodyPr/>
          <a:lstStyle>
            <a:lvl2pPr>
              <a:buClr>
                <a:schemeClr val="accent1"/>
              </a:buClr>
              <a:buFont typeface="+mj-lt"/>
              <a:buAutoNum type="arabicPeriod"/>
              <a:defRPr/>
            </a:lvl2pPr>
            <a:lvl3pPr marL="1943100" indent="-571500">
              <a:buClr>
                <a:schemeClr val="accent1"/>
              </a:buClr>
              <a:buFont typeface="+mj-lt"/>
              <a:buAutoNum type="alphaLcPeriod"/>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Quiz">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3" name="Content Placeholder 2"/>
          <p:cNvSpPr>
            <a:spLocks noGrp="1"/>
          </p:cNvSpPr>
          <p:nvPr>
            <p:ph idx="1"/>
          </p:nvPr>
        </p:nvSpPr>
        <p:spPr>
          <a:xfrm>
            <a:off x="932689" y="2267712"/>
            <a:ext cx="16422624" cy="1382426"/>
          </a:xfrm>
        </p:spPr>
        <p:txBody>
          <a:bodyPr/>
          <a:lstStyle>
            <a:lvl1pPr marL="0" indent="-14289">
              <a:defRPr/>
            </a:lvl1pPr>
            <a:lvl2pPr marL="685800" indent="-571500">
              <a:buFont typeface="+mj-lt"/>
              <a:buAutoNum type="alphaLcPeriod"/>
              <a:defRPr/>
            </a:lvl2pPr>
            <a:lvl3pPr>
              <a:buNone/>
              <a:defRPr/>
            </a:lvl3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13" name="Rectangle 12">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6760860" y="355291"/>
            <a:ext cx="1141751" cy="1719305"/>
          </a:xfrm>
          <a:prstGeom prst="rect">
            <a:avLst/>
          </a:prstGeom>
        </p:spPr>
      </p:pic>
      <p:sp>
        <p:nvSpPr>
          <p:cNvPr id="22" name="Title_Gray_Number"/>
          <p:cNvSpPr>
            <a:spLocks noChangeArrowheads="1"/>
          </p:cNvSpPr>
          <p:nvPr userDrawn="1"/>
        </p:nvSpPr>
        <p:spPr bwMode="gray">
          <a:xfrm>
            <a:off x="16840200" y="352865"/>
            <a:ext cx="968250" cy="1159281"/>
          </a:xfrm>
          <a:prstGeom prst="rect">
            <a:avLst/>
          </a:prstGeom>
          <a:noFill/>
          <a:ln w="9525">
            <a:noFill/>
            <a:miter lim="800000"/>
            <a:headEnd/>
            <a:tailEnd/>
          </a:ln>
          <a:effectLst>
            <a:outerShdw blurRad="50800" dist="38100" dir="5400000" algn="t" rotWithShape="0">
              <a:prstClr val="black">
                <a:alpha val="40000"/>
              </a:prstClr>
            </a:outerShdw>
          </a:effectLst>
        </p:spPr>
        <p:txBody>
          <a:bodyPr wrap="square" lIns="25395" tIns="25395" rIns="25395" bIns="25395"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dirty="0">
                <a:solidFill>
                  <a:schemeClr val="bg1"/>
                </a:solidFill>
                <a:latin typeface="+mn-lt"/>
                <a:cs typeface="Calibri" pitchFamily="34" charset="0"/>
              </a:rPr>
              <a:t>Q</a:t>
            </a:r>
          </a:p>
        </p:txBody>
      </p:sp>
      <p:sp>
        <p:nvSpPr>
          <p:cNvPr id="11"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53315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2991"/>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312991"/>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FB9E9CD-D1E8-2941-B6E9-04C71E3BFC82}"/>
              </a:ext>
            </a:extLst>
          </p:cNvPr>
          <p:cNvPicPr>
            <a:picLocks noChangeAspect="1"/>
          </p:cNvPicPr>
          <p:nvPr/>
        </p:nvPicPr>
        <p:blipFill>
          <a:blip r:embed="rId22">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1031" name="Slide_PlaceholderText"/>
          <p:cNvSpPr>
            <a:spLocks noGrp="1" noChangeArrowheads="1"/>
          </p:cNvSpPr>
          <p:nvPr>
            <p:ph type="body" idx="1"/>
          </p:nvPr>
        </p:nvSpPr>
        <p:spPr bwMode="gray">
          <a:xfrm>
            <a:off x="933451" y="2272710"/>
            <a:ext cx="16421100" cy="3446068"/>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2" name="Slide_PlaceholderTitle"/>
          <p:cNvSpPr>
            <a:spLocks noGrp="1" noChangeArrowheads="1"/>
          </p:cNvSpPr>
          <p:nvPr>
            <p:ph type="title"/>
          </p:nvPr>
        </p:nvSpPr>
        <p:spPr bwMode="auto">
          <a:xfrm>
            <a:off x="933451" y="61639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p>
            <a:pPr lvl="0"/>
            <a:r>
              <a:rPr lang="en-US"/>
              <a:t>Click to edit Master title style</a:t>
            </a:r>
            <a:endParaRPr lang="en-US" dirty="0"/>
          </a:p>
        </p:txBody>
      </p:sp>
      <p:pic>
        <p:nvPicPr>
          <p:cNvPr id="16" name="Picture 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Tree>
    <p:custDataLst>
      <p:tags r:id="rId21"/>
    </p:custDataLst>
  </p:cSld>
  <p:clrMap bg1="lt1" tx1="dk1" bg2="lt2" tx2="dk2" accent1="accent1" accent2="accent2" accent3="accent3" accent4="accent4" accent5="accent5" accent6="accent6" hlink="hlink" folHlink="folHlink"/>
  <p:sldLayoutIdLst>
    <p:sldLayoutId id="2147484111" r:id="rId1"/>
    <p:sldLayoutId id="2147484115" r:id="rId2"/>
    <p:sldLayoutId id="2147484116" r:id="rId3"/>
    <p:sldLayoutId id="2147484105" r:id="rId4"/>
    <p:sldLayoutId id="2147484106" r:id="rId5"/>
    <p:sldLayoutId id="2147484107" r:id="rId6"/>
    <p:sldLayoutId id="2147484117" r:id="rId7"/>
    <p:sldLayoutId id="2147484108" r:id="rId8"/>
    <p:sldLayoutId id="2147484114" r:id="rId9"/>
    <p:sldLayoutId id="2147484113" r:id="rId10"/>
    <p:sldLayoutId id="2147484124" r:id="rId11"/>
    <p:sldLayoutId id="2147484125" r:id="rId12"/>
    <p:sldLayoutId id="2147484118" r:id="rId13"/>
    <p:sldLayoutId id="2147484119" r:id="rId14"/>
    <p:sldLayoutId id="2147484120" r:id="rId15"/>
    <p:sldLayoutId id="2147484121" r:id="rId16"/>
    <p:sldLayoutId id="2147484122" r:id="rId17"/>
    <p:sldLayoutId id="2147484123" r:id="rId18"/>
    <p:sldLayoutId id="2147484126" r:id="rId19"/>
  </p:sldLayoutIdLst>
  <p:hf sldNum="0" hdr="0" ftr="0" dt="0"/>
  <p:txStyles>
    <p:titleStyle>
      <a:lvl1pPr algn="l" defTabSz="457181" rtl="0" eaLnBrk="1" fontAlgn="base" hangingPunct="1">
        <a:spcBef>
          <a:spcPct val="20000"/>
        </a:spcBef>
        <a:spcAft>
          <a:spcPct val="0"/>
        </a:spcAft>
        <a:buClr>
          <a:srgbClr val="000000"/>
        </a:buClr>
        <a:buFont typeface="Arial" charset="0"/>
        <a:defRPr sz="5400" b="0" baseline="0">
          <a:solidFill>
            <a:schemeClr val="tx1"/>
          </a:solidFill>
          <a:latin typeface="+mj-lt"/>
          <a:ea typeface="+mj-ea"/>
          <a:cs typeface="Oracle Sans" panose="020B0503020204020204" pitchFamily="34" charset="0"/>
        </a:defRPr>
      </a:lvl1pPr>
      <a:lvl2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361"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6pPr>
      <a:lvl7pPr marL="1828724"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7pPr>
      <a:lvl8pPr marL="2743086"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8pPr>
      <a:lvl9pPr marL="3657447"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9pPr>
    </p:titleStyle>
    <p:bodyStyle>
      <a:lvl1pPr marL="0" indent="0" algn="l" defTabSz="457181" rtl="0" eaLnBrk="1" fontAlgn="base" hangingPunct="1">
        <a:lnSpc>
          <a:spcPct val="110000"/>
        </a:lnSpc>
        <a:spcBef>
          <a:spcPts val="1350"/>
        </a:spcBef>
        <a:spcAft>
          <a:spcPct val="0"/>
        </a:spcAft>
        <a:buClr>
          <a:srgbClr val="000000"/>
        </a:buClr>
        <a:buFont typeface="Arial" charset="0"/>
        <a:defRPr sz="3300" baseline="0">
          <a:solidFill>
            <a:schemeClr val="tx1"/>
          </a:solidFill>
          <a:latin typeface="Oracle Sans" panose="020B0503020204020204" pitchFamily="34" charset="0"/>
          <a:ea typeface="+mn-ea"/>
          <a:cs typeface="Oracle Sans" panose="020B0503020204020204" pitchFamily="34" charset="0"/>
        </a:defRPr>
      </a:lvl1pPr>
      <a:lvl2pPr marL="685800" indent="-573088" algn="l" defTabSz="457181" rtl="0" eaLnBrk="1" fontAlgn="base" hangingPunct="1">
        <a:lnSpc>
          <a:spcPct val="110000"/>
        </a:lnSpc>
        <a:spcBef>
          <a:spcPts val="1800"/>
        </a:spcBef>
        <a:spcAft>
          <a:spcPct val="0"/>
        </a:spcAft>
        <a:buClr>
          <a:srgbClr val="D1350F"/>
        </a:buClr>
        <a:buFont typeface="Arial" charset="0"/>
        <a:buChar char="•"/>
        <a:defRPr sz="3200" baseline="0">
          <a:solidFill>
            <a:schemeClr val="tx1"/>
          </a:solidFill>
          <a:latin typeface="Oracle Sans" panose="020B0503020204020204" pitchFamily="34" charset="0"/>
          <a:cs typeface="Oracle Sans" panose="020B0503020204020204" pitchFamily="34" charset="0"/>
        </a:defRPr>
      </a:lvl2pPr>
      <a:lvl3pPr marL="1941513" indent="-569913" algn="l" defTabSz="457181" rtl="0" eaLnBrk="1" fontAlgn="base" hangingPunct="1">
        <a:lnSpc>
          <a:spcPct val="110000"/>
        </a:lnSpc>
        <a:spcBef>
          <a:spcPts val="1800"/>
        </a:spcBef>
        <a:spcAft>
          <a:spcPct val="0"/>
        </a:spcAft>
        <a:buClr>
          <a:srgbClr val="D1350F"/>
        </a:buClr>
        <a:buFont typeface="Arial" charset="0"/>
        <a:buChar char="–"/>
        <a:defRPr sz="3000" baseline="0">
          <a:solidFill>
            <a:schemeClr val="tx1"/>
          </a:solidFill>
          <a:latin typeface="Oracle Sans" panose="020B0503020204020204" pitchFamily="34" charset="0"/>
          <a:cs typeface="Oracle Sans" panose="020B0503020204020204" pitchFamily="34" charset="0"/>
        </a:defRPr>
      </a:lvl3pPr>
      <a:lvl4pPr marL="2743200" indent="-577850" algn="l" defTabSz="457181" rtl="0" eaLnBrk="1" fontAlgn="base" hangingPunct="1">
        <a:lnSpc>
          <a:spcPct val="110000"/>
        </a:lnSpc>
        <a:spcBef>
          <a:spcPts val="1800"/>
        </a:spcBef>
        <a:spcAft>
          <a:spcPct val="0"/>
        </a:spcAft>
        <a:buClr>
          <a:srgbClr val="D1350F"/>
        </a:buClr>
        <a:buSzPct val="45000"/>
        <a:buFont typeface="Arial" charset="0"/>
        <a:buChar char="—"/>
        <a:defRPr sz="2700" baseline="0">
          <a:solidFill>
            <a:schemeClr val="tx1"/>
          </a:solidFill>
          <a:latin typeface="Oracle Sans" panose="020B0503020204020204" pitchFamily="34" charset="0"/>
          <a:cs typeface="Oracle Sans" panose="020B0503020204020204" pitchFamily="34" charset="0"/>
        </a:defRPr>
      </a:lvl4pPr>
      <a:lvl5pPr marL="3429000" indent="-571500" algn="l" defTabSz="457181" rtl="0" eaLnBrk="1" fontAlgn="base" hangingPunct="1">
        <a:lnSpc>
          <a:spcPct val="110000"/>
        </a:lnSpc>
        <a:spcBef>
          <a:spcPts val="1800"/>
        </a:spcBef>
        <a:spcAft>
          <a:spcPct val="0"/>
        </a:spcAft>
        <a:buClr>
          <a:srgbClr val="D1350F"/>
        </a:buClr>
        <a:buSzPct val="55000"/>
        <a:buFont typeface="Arial" charset="0"/>
        <a:buChar char="—"/>
        <a:defRPr sz="2400" baseline="0">
          <a:solidFill>
            <a:schemeClr val="tx1"/>
          </a:solidFill>
          <a:latin typeface="Oracle Sans" panose="020B0503020204020204" pitchFamily="34" charset="0"/>
          <a:cs typeface="Oracle Sans" panose="020B0503020204020204" pitchFamily="34" charset="0"/>
        </a:defRPr>
      </a:lvl5pPr>
      <a:lvl6pPr marL="4336870"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6pPr>
      <a:lvl7pPr marL="5251231"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7pPr>
      <a:lvl8pPr marL="6165592"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8pPr>
      <a:lvl9pPr marL="7079955"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9pPr>
    </p:bodyStyle>
    <p:otherStyle>
      <a:defPPr>
        <a:defRPr lang="en-US"/>
      </a:defPPr>
      <a:lvl1pPr marL="0" algn="l" defTabSz="1828724" rtl="0" eaLnBrk="1" latinLnBrk="0" hangingPunct="1">
        <a:defRPr sz="3600" kern="1200">
          <a:solidFill>
            <a:schemeClr val="tx1"/>
          </a:solidFill>
          <a:latin typeface="+mn-lt"/>
          <a:ea typeface="+mn-ea"/>
          <a:cs typeface="+mn-cs"/>
        </a:defRPr>
      </a:lvl1pPr>
      <a:lvl2pPr marL="914361" algn="l" defTabSz="1828724" rtl="0" eaLnBrk="1" latinLnBrk="0" hangingPunct="1">
        <a:defRPr sz="3600" kern="1200">
          <a:solidFill>
            <a:schemeClr val="tx1"/>
          </a:solidFill>
          <a:latin typeface="+mn-lt"/>
          <a:ea typeface="+mn-ea"/>
          <a:cs typeface="+mn-cs"/>
        </a:defRPr>
      </a:lvl2pPr>
      <a:lvl3pPr marL="1828724" algn="l" defTabSz="1828724" rtl="0" eaLnBrk="1" latinLnBrk="0" hangingPunct="1">
        <a:defRPr sz="3600" kern="1200">
          <a:solidFill>
            <a:schemeClr val="tx1"/>
          </a:solidFill>
          <a:latin typeface="+mn-lt"/>
          <a:ea typeface="+mn-ea"/>
          <a:cs typeface="+mn-cs"/>
        </a:defRPr>
      </a:lvl3pPr>
      <a:lvl4pPr marL="2743086" algn="l" defTabSz="1828724" rtl="0" eaLnBrk="1" latinLnBrk="0" hangingPunct="1">
        <a:defRPr sz="3600" kern="1200">
          <a:solidFill>
            <a:schemeClr val="tx1"/>
          </a:solidFill>
          <a:latin typeface="+mn-lt"/>
          <a:ea typeface="+mn-ea"/>
          <a:cs typeface="+mn-cs"/>
        </a:defRPr>
      </a:lvl4pPr>
      <a:lvl5pPr marL="3657447" algn="l" defTabSz="1828724" rtl="0" eaLnBrk="1" latinLnBrk="0" hangingPunct="1">
        <a:defRPr sz="3600" kern="1200">
          <a:solidFill>
            <a:schemeClr val="tx1"/>
          </a:solidFill>
          <a:latin typeface="+mn-lt"/>
          <a:ea typeface="+mn-ea"/>
          <a:cs typeface="+mn-cs"/>
        </a:defRPr>
      </a:lvl5pPr>
      <a:lvl6pPr marL="4571810" algn="l" defTabSz="1828724" rtl="0" eaLnBrk="1" latinLnBrk="0" hangingPunct="1">
        <a:defRPr sz="3600" kern="1200">
          <a:solidFill>
            <a:schemeClr val="tx1"/>
          </a:solidFill>
          <a:latin typeface="+mn-lt"/>
          <a:ea typeface="+mn-ea"/>
          <a:cs typeface="+mn-cs"/>
        </a:defRPr>
      </a:lvl6pPr>
      <a:lvl7pPr marL="5486171" algn="l" defTabSz="1828724" rtl="0" eaLnBrk="1" latinLnBrk="0" hangingPunct="1">
        <a:defRPr sz="3600" kern="1200">
          <a:solidFill>
            <a:schemeClr val="tx1"/>
          </a:solidFill>
          <a:latin typeface="+mn-lt"/>
          <a:ea typeface="+mn-ea"/>
          <a:cs typeface="+mn-cs"/>
        </a:defRPr>
      </a:lvl7pPr>
      <a:lvl8pPr marL="6400533" algn="l" defTabSz="1828724" rtl="0" eaLnBrk="1" latinLnBrk="0" hangingPunct="1">
        <a:defRPr sz="3600" kern="1200">
          <a:solidFill>
            <a:schemeClr val="tx1"/>
          </a:solidFill>
          <a:latin typeface="+mn-lt"/>
          <a:ea typeface="+mn-ea"/>
          <a:cs typeface="+mn-cs"/>
        </a:defRPr>
      </a:lvl8pPr>
      <a:lvl9pPr marL="7314896" algn="l" defTabSz="18287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2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26.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29.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3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3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3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35.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ags" Target="../tags/tag3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9.png"/><Relationship Id="rId2" Type="http://schemas.openxmlformats.org/officeDocument/2006/relationships/slideLayout" Target="../slideLayouts/slideLayout8.xml"/><Relationship Id="rId1" Type="http://schemas.openxmlformats.org/officeDocument/2006/relationships/tags" Target="../tags/tag3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5.xml"/><Relationship Id="rId7" Type="http://schemas.openxmlformats.org/officeDocument/2006/relationships/image" Target="../media/image46.png"/><Relationship Id="rId2" Type="http://schemas.openxmlformats.org/officeDocument/2006/relationships/slideLayout" Target="../slideLayouts/slideLayout8.xml"/><Relationship Id="rId1" Type="http://schemas.openxmlformats.org/officeDocument/2006/relationships/tags" Target="../tags/tag4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41.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52.png"/><Relationship Id="rId2" Type="http://schemas.openxmlformats.org/officeDocument/2006/relationships/slideLayout" Target="../slideLayouts/slideLayout8.xml"/><Relationship Id="rId1" Type="http://schemas.openxmlformats.org/officeDocument/2006/relationships/tags" Target="../tags/tag4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8.xml"/><Relationship Id="rId7" Type="http://schemas.openxmlformats.org/officeDocument/2006/relationships/image" Target="../media/image56.png"/><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atin typeface="+mj-lt"/>
                <a:cs typeface="Oracle Sans" panose="020B0503020204020204" pitchFamily="34" charset="0"/>
              </a:rPr>
              <a:t>Debugging Subprograms</a:t>
            </a:r>
            <a:endParaRPr lang="en-US" dirty="0">
              <a:latin typeface="+mj-lt"/>
              <a:cs typeface="Oracle Sans" panose="020B0503020204020204" pitchFamily="34" charset="0"/>
            </a:endParaRPr>
          </a:p>
        </p:txBody>
      </p:sp>
      <p:sp>
        <p:nvSpPr>
          <p:cNvPr id="3" name="Subtitle 2">
            <a:extLst>
              <a:ext uri="{FF2B5EF4-FFF2-40B4-BE49-F238E27FC236}">
                <a16:creationId xmlns:a16="http://schemas.microsoft.com/office/drawing/2014/main" id="{749AC895-7063-47B8-AE9C-7CD0870FCA04}"/>
              </a:ext>
            </a:extLst>
          </p:cNvPr>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3887108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Rectangle 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Debugging a Subprogram: Overview</a:t>
            </a:r>
          </a:p>
        </p:txBody>
      </p:sp>
      <p:grpSp>
        <p:nvGrpSpPr>
          <p:cNvPr id="2" name="Group 1"/>
          <p:cNvGrpSpPr/>
          <p:nvPr/>
        </p:nvGrpSpPr>
        <p:grpSpPr>
          <a:xfrm>
            <a:off x="1028700" y="2407196"/>
            <a:ext cx="16230600" cy="5033666"/>
            <a:chOff x="989012" y="1905000"/>
            <a:chExt cx="10820400" cy="3355777"/>
          </a:xfrm>
        </p:grpSpPr>
        <p:sp>
          <p:nvSpPr>
            <p:cNvPr id="61445" name="Line 2"/>
            <p:cNvSpPr>
              <a:spLocks noChangeShapeType="1"/>
            </p:cNvSpPr>
            <p:nvPr/>
          </p:nvSpPr>
          <p:spPr bwMode="gray">
            <a:xfrm>
              <a:off x="4418012" y="3429000"/>
              <a:ext cx="812588" cy="0"/>
            </a:xfrm>
            <a:prstGeom prst="line">
              <a:avLst/>
            </a:prstGeom>
            <a:noFill/>
            <a:ln w="28575">
              <a:solidFill>
                <a:schemeClr val="tx1">
                  <a:lumMod val="50000"/>
                </a:schemeClr>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61448" name="Text Box 9"/>
            <p:cNvSpPr txBox="1">
              <a:spLocks noChangeArrowheads="1"/>
            </p:cNvSpPr>
            <p:nvPr/>
          </p:nvSpPr>
          <p:spPr bwMode="auto">
            <a:xfrm>
              <a:off x="1554876" y="4572000"/>
              <a:ext cx="1836272" cy="307777"/>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400" dirty="0">
                  <a:solidFill>
                    <a:srgbClr val="FF0000"/>
                  </a:solidFill>
                  <a:latin typeface="Oracle Sans" panose="020B0503020204020204" pitchFamily="34" charset="0"/>
                  <a:cs typeface="Oracle Sans" panose="020B0503020204020204" pitchFamily="34" charset="0"/>
                </a:rPr>
                <a:t>1. </a:t>
              </a:r>
              <a:r>
                <a:rPr lang="en-US" altLang="en-US" sz="2400" dirty="0">
                  <a:latin typeface="Oracle Sans" panose="020B0503020204020204" pitchFamily="34" charset="0"/>
                  <a:cs typeface="Oracle Sans" panose="020B0503020204020204" pitchFamily="34" charset="0"/>
                </a:rPr>
                <a:t>Add Breakpoints</a:t>
              </a:r>
            </a:p>
          </p:txBody>
        </p:sp>
        <p:sp>
          <p:nvSpPr>
            <p:cNvPr id="61449" name="Text Box 10"/>
            <p:cNvSpPr txBox="1">
              <a:spLocks noChangeArrowheads="1"/>
            </p:cNvSpPr>
            <p:nvPr/>
          </p:nvSpPr>
          <p:spPr bwMode="auto">
            <a:xfrm>
              <a:off x="5360657" y="4648200"/>
              <a:ext cx="2066207" cy="307777"/>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400" dirty="0">
                  <a:solidFill>
                    <a:srgbClr val="FF0000"/>
                  </a:solidFill>
                  <a:latin typeface="Oracle Sans" panose="020B0503020204020204" pitchFamily="34" charset="0"/>
                  <a:cs typeface="Oracle Sans" panose="020B0503020204020204" pitchFamily="34" charset="0"/>
                </a:rPr>
                <a:t>2. </a:t>
              </a:r>
              <a:r>
                <a:rPr lang="en-US" altLang="en-US" sz="2400" dirty="0">
                  <a:latin typeface="Oracle Sans" panose="020B0503020204020204" pitchFamily="34" charset="0"/>
                  <a:cs typeface="Oracle Sans" panose="020B0503020204020204" pitchFamily="34" charset="0"/>
                </a:rPr>
                <a:t>Compile for Debug</a:t>
              </a:r>
            </a:p>
          </p:txBody>
        </p:sp>
        <p:sp>
          <p:nvSpPr>
            <p:cNvPr id="61453" name="Text Box 17"/>
            <p:cNvSpPr txBox="1">
              <a:spLocks noChangeArrowheads="1"/>
            </p:cNvSpPr>
            <p:nvPr/>
          </p:nvSpPr>
          <p:spPr bwMode="auto">
            <a:xfrm>
              <a:off x="9318409" y="4953000"/>
              <a:ext cx="936368" cy="307777"/>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400" dirty="0">
                  <a:solidFill>
                    <a:srgbClr val="FF0000"/>
                  </a:solidFill>
                  <a:latin typeface="Oracle Sans" panose="020B0503020204020204" pitchFamily="34" charset="0"/>
                  <a:cs typeface="Oracle Sans" panose="020B0503020204020204" pitchFamily="34" charset="0"/>
                </a:rPr>
                <a:t>3. </a:t>
              </a:r>
              <a:r>
                <a:rPr lang="en-US" altLang="en-US" sz="2400" dirty="0">
                  <a:latin typeface="Oracle Sans" panose="020B0503020204020204" pitchFamily="34" charset="0"/>
                  <a:cs typeface="Oracle Sans" panose="020B0503020204020204" pitchFamily="34" charset="0"/>
                </a:rPr>
                <a:t>Debug</a:t>
              </a:r>
            </a:p>
          </p:txBody>
        </p:sp>
        <p:pic>
          <p:nvPicPr>
            <p:cNvPr id="61461" name="Picture 33"/>
            <p:cNvPicPr>
              <a:picLocks noChangeAspect="1" noChangeArrowheads="1"/>
            </p:cNvPicPr>
            <p:nvPr/>
          </p:nvPicPr>
          <p:blipFill>
            <a:blip r:embed="rId4" cstate="print"/>
            <a:srcRect/>
            <a:stretch>
              <a:fillRect/>
            </a:stretch>
          </p:blipFill>
          <p:spPr bwMode="auto">
            <a:xfrm>
              <a:off x="8685212" y="4114800"/>
              <a:ext cx="2202762" cy="836857"/>
            </a:xfrm>
            <a:prstGeom prst="rect">
              <a:avLst/>
            </a:prstGeom>
            <a:noFill/>
            <a:ln w="9525">
              <a:noFill/>
              <a:miter lim="800000"/>
              <a:headEnd/>
              <a:tailEnd/>
            </a:ln>
          </p:spPr>
        </p:pic>
        <p:pic>
          <p:nvPicPr>
            <p:cNvPr id="24" name="Picture 23" descr="les03_22.png"/>
            <p:cNvPicPr>
              <a:picLocks noChangeAspect="1"/>
            </p:cNvPicPr>
            <p:nvPr/>
          </p:nvPicPr>
          <p:blipFill>
            <a:blip r:embed="rId5" cstate="print"/>
            <a:stretch>
              <a:fillRect/>
            </a:stretch>
          </p:blipFill>
          <p:spPr>
            <a:xfrm>
              <a:off x="5496570" y="2514600"/>
              <a:ext cx="1794381" cy="1778571"/>
            </a:xfrm>
            <a:prstGeom prst="rect">
              <a:avLst/>
            </a:prstGeom>
            <a:ln>
              <a:solidFill>
                <a:schemeClr val="tx1"/>
              </a:solidFill>
            </a:ln>
          </p:spPr>
        </p:pic>
        <p:pic>
          <p:nvPicPr>
            <p:cNvPr id="26" name="Picture 25" descr="les03_23.png"/>
            <p:cNvPicPr>
              <a:picLocks noChangeAspect="1"/>
            </p:cNvPicPr>
            <p:nvPr/>
          </p:nvPicPr>
          <p:blipFill>
            <a:blip r:embed="rId6" cstate="print"/>
            <a:stretch>
              <a:fillRect/>
            </a:stretch>
          </p:blipFill>
          <p:spPr>
            <a:xfrm>
              <a:off x="989012" y="2438400"/>
              <a:ext cx="2968000" cy="1856000"/>
            </a:xfrm>
            <a:prstGeom prst="rect">
              <a:avLst/>
            </a:prstGeom>
            <a:ln>
              <a:solidFill>
                <a:schemeClr val="tx1"/>
              </a:solidFill>
            </a:ln>
          </p:spPr>
        </p:pic>
        <p:pic>
          <p:nvPicPr>
            <p:cNvPr id="27" name="Picture 26" descr="les03_24.png"/>
            <p:cNvPicPr>
              <a:picLocks noChangeAspect="1"/>
            </p:cNvPicPr>
            <p:nvPr/>
          </p:nvPicPr>
          <p:blipFill>
            <a:blip r:embed="rId7" cstate="print"/>
            <a:stretch>
              <a:fillRect/>
            </a:stretch>
          </p:blipFill>
          <p:spPr>
            <a:xfrm>
              <a:off x="8685212" y="2895600"/>
              <a:ext cx="1714286" cy="1180952"/>
            </a:xfrm>
            <a:prstGeom prst="rect">
              <a:avLst/>
            </a:prstGeom>
            <a:ln>
              <a:solidFill>
                <a:schemeClr val="tx1"/>
              </a:solidFill>
            </a:ln>
          </p:spPr>
        </p:pic>
        <p:sp>
          <p:nvSpPr>
            <p:cNvPr id="29" name="Line 2"/>
            <p:cNvSpPr>
              <a:spLocks noChangeShapeType="1"/>
            </p:cNvSpPr>
            <p:nvPr/>
          </p:nvSpPr>
          <p:spPr bwMode="gray">
            <a:xfrm>
              <a:off x="7618412" y="3352800"/>
              <a:ext cx="812588" cy="0"/>
            </a:xfrm>
            <a:prstGeom prst="line">
              <a:avLst/>
            </a:prstGeom>
            <a:noFill/>
            <a:ln w="28575">
              <a:solidFill>
                <a:schemeClr val="tx1">
                  <a:lumMod val="50000"/>
                </a:schemeClr>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1" name="Rectangular Callout 30"/>
            <p:cNvSpPr/>
            <p:nvPr/>
          </p:nvSpPr>
          <p:spPr bwMode="auto">
            <a:xfrm>
              <a:off x="10017691" y="1905000"/>
              <a:ext cx="1791721" cy="878417"/>
            </a:xfrm>
            <a:prstGeom prst="wedgeRectCallout">
              <a:avLst>
                <a:gd name="adj1" fmla="val -73456"/>
                <a:gd name="adj2" fmla="val 162527"/>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nchorCtr="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457121">
                <a:spcBef>
                  <a:spcPct val="20000"/>
                </a:spcBef>
                <a:buClr>
                  <a:srgbClr val="FF0000"/>
                </a:buClr>
                <a:defRPr/>
              </a:pPr>
              <a:r>
                <a:rPr lang="en-US" dirty="0">
                  <a:solidFill>
                    <a:schemeClr val="tx1"/>
                  </a:solidFill>
                  <a:latin typeface="Oracle Sans" panose="020B0503020204020204" pitchFamily="34" charset="0"/>
                  <a:cs typeface="Oracle Sans" panose="020B0503020204020204" pitchFamily="34" charset="0"/>
                </a:rPr>
                <a:t>Subprogram Compiled for Debug</a:t>
              </a:r>
            </a:p>
          </p:txBody>
        </p:sp>
      </p:grpSp>
    </p:spTree>
    <p:custDataLst>
      <p:tags r:id="rId1"/>
    </p:custDataLst>
    <p:extLst>
      <p:ext uri="{BB962C8B-B14F-4D97-AF65-F5344CB8AC3E}">
        <p14:creationId xmlns:p14="http://schemas.microsoft.com/office/powerpoint/2010/main" val="62281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Debugging a Subprogram: Overview</a:t>
            </a:r>
          </a:p>
        </p:txBody>
      </p:sp>
      <p:grpSp>
        <p:nvGrpSpPr>
          <p:cNvPr id="3" name="Group 2"/>
          <p:cNvGrpSpPr/>
          <p:nvPr/>
        </p:nvGrpSpPr>
        <p:grpSpPr>
          <a:xfrm>
            <a:off x="1102092" y="2372817"/>
            <a:ext cx="16083816" cy="6515099"/>
            <a:chOff x="760412" y="1600200"/>
            <a:chExt cx="10722544" cy="4343399"/>
          </a:xfrm>
        </p:grpSpPr>
        <p:pic>
          <p:nvPicPr>
            <p:cNvPr id="4" name="Picture 3" descr="les03_25.png"/>
            <p:cNvPicPr>
              <a:picLocks noChangeAspect="1"/>
            </p:cNvPicPr>
            <p:nvPr/>
          </p:nvPicPr>
          <p:blipFill>
            <a:blip r:embed="rId4" cstate="print"/>
            <a:stretch>
              <a:fillRect/>
            </a:stretch>
          </p:blipFill>
          <p:spPr>
            <a:xfrm>
              <a:off x="760412" y="1600200"/>
              <a:ext cx="5474582" cy="4343399"/>
            </a:xfrm>
            <a:prstGeom prst="rect">
              <a:avLst/>
            </a:prstGeom>
          </p:spPr>
        </p:pic>
        <p:pic>
          <p:nvPicPr>
            <p:cNvPr id="6" name="Picture 5" descr="les03_26.png"/>
            <p:cNvPicPr>
              <a:picLocks noChangeAspect="1"/>
            </p:cNvPicPr>
            <p:nvPr/>
          </p:nvPicPr>
          <p:blipFill>
            <a:blip r:embed="rId5" cstate="print"/>
            <a:stretch>
              <a:fillRect/>
            </a:stretch>
          </p:blipFill>
          <p:spPr>
            <a:xfrm>
              <a:off x="7389813" y="2338185"/>
              <a:ext cx="4093143" cy="2867428"/>
            </a:xfrm>
            <a:prstGeom prst="rect">
              <a:avLst/>
            </a:prstGeom>
            <a:ln>
              <a:solidFill>
                <a:schemeClr val="tx1"/>
              </a:solidFill>
            </a:ln>
          </p:spPr>
        </p:pic>
        <p:sp>
          <p:nvSpPr>
            <p:cNvPr id="7" name="Line 53"/>
            <p:cNvSpPr>
              <a:spLocks noChangeShapeType="1"/>
            </p:cNvSpPr>
            <p:nvPr/>
          </p:nvSpPr>
          <p:spPr bwMode="auto">
            <a:xfrm>
              <a:off x="6323012" y="3771899"/>
              <a:ext cx="1003039" cy="0"/>
            </a:xfrm>
            <a:prstGeom prst="line">
              <a:avLst/>
            </a:prstGeom>
            <a:noFill/>
            <a:ln w="28575" cap="rnd">
              <a:solidFill>
                <a:schemeClr val="accent4"/>
              </a:solidFill>
              <a:round/>
              <a:headEnd type="none" w="sm" len="sm"/>
              <a:tailEnd type="triangle" w="lg" len="lg"/>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305753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Lesson Agenda</a:t>
            </a:r>
          </a:p>
        </p:txBody>
      </p:sp>
      <p:sp>
        <p:nvSpPr>
          <p:cNvPr id="2" name="Content Placeholder 1">
            <a:extLst>
              <a:ext uri="{FF2B5EF4-FFF2-40B4-BE49-F238E27FC236}">
                <a16:creationId xmlns:a16="http://schemas.microsoft.com/office/drawing/2014/main" id="{2963F207-E2D8-4468-8757-D7513E64E6ED}"/>
              </a:ext>
            </a:extLst>
          </p:cNvPr>
          <p:cNvSpPr>
            <a:spLocks noGrp="1"/>
          </p:cNvSpPr>
          <p:nvPr>
            <p:ph idx="1"/>
          </p:nvPr>
        </p:nvSpPr>
        <p:spPr>
          <a:xfrm>
            <a:off x="933451" y="2272710"/>
            <a:ext cx="16421100" cy="5150958"/>
          </a:xfrm>
        </p:spPr>
        <p:txBody>
          <a:bodyPr/>
          <a:lstStyle/>
          <a:p>
            <a:pPr lvl="1">
              <a:buClr>
                <a:schemeClr val="tx1">
                  <a:lumMod val="25000"/>
                  <a:lumOff val="75000"/>
                </a:schemeClr>
              </a:buClr>
            </a:pPr>
            <a:r>
              <a:rPr lang="en-US" dirty="0">
                <a:solidFill>
                  <a:schemeClr val="tx1">
                    <a:lumMod val="25000"/>
                    <a:lumOff val="75000"/>
                  </a:schemeClr>
                </a:solidFill>
              </a:rPr>
              <a:t>Before debugging PL/SQL subprograms</a:t>
            </a:r>
          </a:p>
          <a:p>
            <a:pPr lvl="1">
              <a:buClr>
                <a:schemeClr val="tx1">
                  <a:lumMod val="25000"/>
                  <a:lumOff val="75000"/>
                </a:schemeClr>
              </a:buClr>
            </a:pPr>
            <a:r>
              <a:rPr lang="en-US" dirty="0">
                <a:solidFill>
                  <a:schemeClr val="tx1">
                    <a:lumMod val="25000"/>
                    <a:lumOff val="75000"/>
                  </a:schemeClr>
                </a:solidFill>
              </a:rPr>
              <a:t>Debugging a subprogram</a:t>
            </a:r>
          </a:p>
          <a:p>
            <a:pPr lvl="1"/>
            <a:r>
              <a:rPr lang="en-US" dirty="0"/>
              <a:t>Using the debugging Log Tab toolbar</a:t>
            </a:r>
          </a:p>
          <a:p>
            <a:pPr lvl="1">
              <a:buClr>
                <a:schemeClr val="tx1">
                  <a:lumMod val="25000"/>
                  <a:lumOff val="75000"/>
                </a:schemeClr>
              </a:buClr>
            </a:pPr>
            <a:r>
              <a:rPr lang="en-US" dirty="0">
                <a:solidFill>
                  <a:schemeClr val="tx1">
                    <a:lumMod val="25000"/>
                    <a:lumOff val="75000"/>
                  </a:schemeClr>
                </a:solidFill>
              </a:rPr>
              <a:t>Debugging a procedure</a:t>
            </a:r>
          </a:p>
          <a:p>
            <a:pPr lvl="1"/>
            <a:endParaRPr lang="en-US" dirty="0"/>
          </a:p>
          <a:p>
            <a:pPr lvl="1"/>
            <a:endParaRPr lang="en-US" dirty="0"/>
          </a:p>
          <a:p>
            <a:endParaRPr lang="en-US" dirty="0"/>
          </a:p>
        </p:txBody>
      </p:sp>
      <p:grpSp>
        <p:nvGrpSpPr>
          <p:cNvPr id="4" name="Group 3"/>
          <p:cNvGrpSpPr/>
          <p:nvPr/>
        </p:nvGrpSpPr>
        <p:grpSpPr>
          <a:xfrm>
            <a:off x="12923184" y="6223620"/>
            <a:ext cx="5353673" cy="2500313"/>
            <a:chOff x="5552660" y="4297363"/>
            <a:chExt cx="3569115" cy="1666875"/>
          </a:xfrm>
        </p:grpSpPr>
        <p:sp>
          <p:nvSpPr>
            <p:cNvPr id="5" name="Rectangle 4"/>
            <p:cNvSpPr/>
            <p:nvPr/>
          </p:nvSpPr>
          <p:spPr bwMode="auto">
            <a:xfrm rot="16200000" flipV="1">
              <a:off x="6754605" y="3293855"/>
              <a:ext cx="1165225" cy="356911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25392893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4"/>
          <p:cNvPicPr>
            <a:picLocks noChangeAspect="1" noChangeArrowheads="1"/>
          </p:cNvPicPr>
          <p:nvPr/>
        </p:nvPicPr>
        <p:blipFill>
          <a:blip r:embed="rId4" cstate="print"/>
          <a:srcRect/>
          <a:stretch>
            <a:fillRect/>
          </a:stretch>
        </p:blipFill>
        <p:spPr bwMode="auto">
          <a:xfrm>
            <a:off x="3069000" y="2911252"/>
            <a:ext cx="12150000" cy="1071428"/>
          </a:xfrm>
          <a:prstGeom prst="rect">
            <a:avLst/>
          </a:prstGeom>
          <a:noFill/>
          <a:ln w="9525">
            <a:noFill/>
            <a:miter lim="800000"/>
            <a:headEnd/>
            <a:tailEnd/>
          </a:ln>
        </p:spPr>
      </p:pic>
      <p:sp>
        <p:nvSpPr>
          <p:cNvPr id="67587" name="Rectangle 3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The Debugging – Log Tab Toolbar </a:t>
            </a:r>
          </a:p>
        </p:txBody>
      </p:sp>
      <p:sp>
        <p:nvSpPr>
          <p:cNvPr id="67588" name="Line 7"/>
          <p:cNvSpPr>
            <a:spLocks noChangeShapeType="1"/>
          </p:cNvSpPr>
          <p:nvPr/>
        </p:nvSpPr>
        <p:spPr bwMode="gray">
          <a:xfrm>
            <a:off x="7023101" y="3651292"/>
            <a:ext cx="1218882" cy="0"/>
          </a:xfrm>
          <a:prstGeom prst="line">
            <a:avLst/>
          </a:prstGeom>
          <a:noFill/>
          <a:ln w="28575">
            <a:solidFill>
              <a:schemeClr val="accent4"/>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67589" name="Line 8"/>
          <p:cNvSpPr>
            <a:spLocks noChangeShapeType="1"/>
          </p:cNvSpPr>
          <p:nvPr/>
        </p:nvSpPr>
        <p:spPr bwMode="auto">
          <a:xfrm flipV="1">
            <a:off x="9893300" y="3812554"/>
            <a:ext cx="0" cy="571500"/>
          </a:xfrm>
          <a:prstGeom prst="line">
            <a:avLst/>
          </a:prstGeom>
          <a:noFill/>
          <a:ln w="28575">
            <a:solidFill>
              <a:schemeClr val="accent4"/>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67590" name="Freeform 9"/>
          <p:cNvSpPr>
            <a:spLocks/>
          </p:cNvSpPr>
          <p:nvPr/>
        </p:nvSpPr>
        <p:spPr bwMode="auto">
          <a:xfrm>
            <a:off x="8318717" y="3786760"/>
            <a:ext cx="625313" cy="654843"/>
          </a:xfrm>
          <a:custGeom>
            <a:avLst/>
            <a:gdLst>
              <a:gd name="T0" fmla="*/ 0 w 192"/>
              <a:gd name="T1" fmla="*/ 2147483646 h 384"/>
              <a:gd name="T2" fmla="*/ 2147483646 w 192"/>
              <a:gd name="T3" fmla="*/ 2147483646 h 384"/>
              <a:gd name="T4" fmla="*/ 2147483646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lnTo>
                  <a:pt x="192" y="384"/>
                </a:lnTo>
                <a:lnTo>
                  <a:pt x="192" y="0"/>
                </a:lnTo>
              </a:path>
            </a:pathLst>
          </a:custGeom>
          <a:noFill/>
          <a:ln w="28575" cap="flat" cmpd="sng">
            <a:solidFill>
              <a:schemeClr val="accent4"/>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67591" name="Freeform 10"/>
          <p:cNvSpPr>
            <a:spLocks/>
          </p:cNvSpPr>
          <p:nvPr/>
        </p:nvSpPr>
        <p:spPr bwMode="auto">
          <a:xfrm>
            <a:off x="8961967" y="2380234"/>
            <a:ext cx="457082" cy="1028700"/>
          </a:xfrm>
          <a:custGeom>
            <a:avLst/>
            <a:gdLst>
              <a:gd name="T0" fmla="*/ 0 w 144"/>
              <a:gd name="T1" fmla="*/ 0 h 480"/>
              <a:gd name="T2" fmla="*/ 2147483646 w 144"/>
              <a:gd name="T3" fmla="*/ 0 h 480"/>
              <a:gd name="T4" fmla="*/ 2147483646 w 144"/>
              <a:gd name="T5" fmla="*/ 2147483646 h 480"/>
              <a:gd name="T6" fmla="*/ 0 60000 65536"/>
              <a:gd name="T7" fmla="*/ 0 60000 65536"/>
              <a:gd name="T8" fmla="*/ 0 60000 65536"/>
              <a:gd name="T9" fmla="*/ 0 w 144"/>
              <a:gd name="T10" fmla="*/ 0 h 480"/>
              <a:gd name="T11" fmla="*/ 144 w 144"/>
              <a:gd name="T12" fmla="*/ 480 h 480"/>
            </a:gdLst>
            <a:ahLst/>
            <a:cxnLst>
              <a:cxn ang="T6">
                <a:pos x="T0" y="T1"/>
              </a:cxn>
              <a:cxn ang="T7">
                <a:pos x="T2" y="T3"/>
              </a:cxn>
              <a:cxn ang="T8">
                <a:pos x="T4" y="T5"/>
              </a:cxn>
            </a:cxnLst>
            <a:rect l="T9" t="T10" r="T11" b="T12"/>
            <a:pathLst>
              <a:path w="144" h="480">
                <a:moveTo>
                  <a:pt x="0" y="0"/>
                </a:moveTo>
                <a:lnTo>
                  <a:pt x="144" y="0"/>
                </a:lnTo>
                <a:lnTo>
                  <a:pt x="144" y="480"/>
                </a:lnTo>
              </a:path>
            </a:pathLst>
          </a:custGeom>
          <a:noFill/>
          <a:ln w="28575" cap="flat" cmpd="sng">
            <a:solidFill>
              <a:schemeClr val="accent4"/>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aphicFrame>
        <p:nvGraphicFramePr>
          <p:cNvPr id="375820" name="Group 12"/>
          <p:cNvGraphicFramePr>
            <a:graphicFrameLocks noGrp="1"/>
          </p:cNvGraphicFramePr>
          <p:nvPr>
            <p:extLst>
              <p:ext uri="{D42A27DB-BD31-4B8C-83A1-F6EECF244321}">
                <p14:modId xmlns:p14="http://schemas.microsoft.com/office/powerpoint/2010/main" val="143122928"/>
              </p:ext>
            </p:extLst>
          </p:nvPr>
        </p:nvGraphicFramePr>
        <p:xfrm>
          <a:off x="1319665" y="5082556"/>
          <a:ext cx="15648674" cy="3977081"/>
        </p:xfrm>
        <a:graphic>
          <a:graphicData uri="http://schemas.openxmlformats.org/drawingml/2006/table">
            <a:tbl>
              <a:tblPr firstRow="1" firstCol="1" bandRow="1">
                <a:tableStyleId>{5FD0F851-EC5A-4D38-B0AD-8093EC10F338}</a:tableStyleId>
              </a:tblPr>
              <a:tblGrid>
                <a:gridCol w="4983452">
                  <a:extLst>
                    <a:ext uri="{9D8B030D-6E8A-4147-A177-3AD203B41FA5}">
                      <a16:colId xmlns:a16="http://schemas.microsoft.com/office/drawing/2014/main" val="20000"/>
                    </a:ext>
                  </a:extLst>
                </a:gridCol>
                <a:gridCol w="10665222">
                  <a:extLst>
                    <a:ext uri="{9D8B030D-6E8A-4147-A177-3AD203B41FA5}">
                      <a16:colId xmlns:a16="http://schemas.microsoft.com/office/drawing/2014/main" val="20001"/>
                    </a:ext>
                  </a:extLst>
                </a:gridCol>
              </a:tblGrid>
              <a:tr h="64001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u="none" strike="noStrike" cap="none" normalizeH="0" baseline="0" dirty="0">
                          <a:ln>
                            <a:noFill/>
                          </a:ln>
                          <a:effectLst/>
                        </a:rPr>
                        <a:t>Icon</a:t>
                      </a:r>
                      <a:endParaRPr kumimoji="0" lang="en-US" sz="2400" b="1"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u="none" strike="noStrike" cap="none" normalizeH="0" baseline="0" dirty="0">
                          <a:ln>
                            <a:noFill/>
                          </a:ln>
                          <a:effectLst/>
                        </a:rPr>
                        <a:t>Description</a:t>
                      </a:r>
                      <a:endParaRPr kumimoji="0" lang="en-US" sz="2400" b="1"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tc>
                <a:extLst>
                  <a:ext uri="{0D108BD9-81ED-4DB2-BD59-A6C34878D82A}">
                    <a16:rowId xmlns:a16="http://schemas.microsoft.com/office/drawing/2014/main" val="10000"/>
                  </a:ext>
                </a:extLst>
              </a:tr>
              <a:tr h="59429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defRPr/>
                      </a:pPr>
                      <a:r>
                        <a:rPr kumimoji="0" lang="en-US" sz="2100" b="0" u="none" strike="noStrike" cap="none" normalizeH="0" baseline="0" dirty="0">
                          <a:ln>
                            <a:noFill/>
                          </a:ln>
                          <a:solidFill>
                            <a:srgbClr val="FF0000"/>
                          </a:solidFill>
                          <a:effectLst/>
                        </a:rPr>
                        <a:t>1. </a:t>
                      </a:r>
                      <a:r>
                        <a:rPr kumimoji="0" lang="en-US" sz="2100" b="0" u="none" strike="noStrike" cap="none" normalizeH="0" baseline="0" dirty="0">
                          <a:ln>
                            <a:noFill/>
                          </a:ln>
                          <a:effectLst/>
                        </a:rPr>
                        <a:t>Terminate</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solidFill>
                      <a:srgbClr val="EFF3F4"/>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defRPr/>
                      </a:pPr>
                      <a:r>
                        <a:rPr kumimoji="0" lang="en-US" sz="2100" u="none" strike="noStrike" cap="none" normalizeH="0" baseline="0" dirty="0">
                          <a:ln>
                            <a:noFill/>
                          </a:ln>
                          <a:effectLst/>
                        </a:rPr>
                        <a:t>Halts and exits the execution</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solidFill>
                      <a:srgbClr val="EFF3F4"/>
                    </a:solidFill>
                  </a:tcPr>
                </a:tc>
                <a:extLst>
                  <a:ext uri="{0D108BD9-81ED-4DB2-BD59-A6C34878D82A}">
                    <a16:rowId xmlns:a16="http://schemas.microsoft.com/office/drawing/2014/main" val="10001"/>
                  </a:ext>
                </a:extLst>
              </a:tr>
              <a:tr h="59429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b="0" u="none" strike="noStrike" cap="none" normalizeH="0" baseline="0" dirty="0">
                          <a:ln>
                            <a:noFill/>
                          </a:ln>
                          <a:solidFill>
                            <a:srgbClr val="FF0000"/>
                          </a:solidFill>
                          <a:effectLst/>
                        </a:rPr>
                        <a:t>2.  </a:t>
                      </a:r>
                      <a:r>
                        <a:rPr kumimoji="0" lang="en-US" sz="2100" b="0" u="none" strike="noStrike" cap="none" normalizeH="0" baseline="0" dirty="0">
                          <a:ln>
                            <a:noFill/>
                          </a:ln>
                          <a:effectLst/>
                        </a:rPr>
                        <a:t>Find Execution Point</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Goes to the next execution point</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tc>
                <a:extLst>
                  <a:ext uri="{0D108BD9-81ED-4DB2-BD59-A6C34878D82A}">
                    <a16:rowId xmlns:a16="http://schemas.microsoft.com/office/drawing/2014/main" val="10002"/>
                  </a:ext>
                </a:extLst>
              </a:tr>
              <a:tr h="91433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b="0" u="none" strike="noStrike" cap="none" normalizeH="0" baseline="0" dirty="0">
                          <a:ln>
                            <a:noFill/>
                          </a:ln>
                          <a:solidFill>
                            <a:srgbClr val="FF0000"/>
                          </a:solidFill>
                          <a:effectLst/>
                        </a:rPr>
                        <a:t>3.  </a:t>
                      </a:r>
                      <a:r>
                        <a:rPr kumimoji="0" lang="en-US" sz="2100" b="0" u="none" strike="noStrike" cap="none" normalizeH="0" baseline="0" dirty="0">
                          <a:ln>
                            <a:noFill/>
                          </a:ln>
                          <a:effectLst/>
                        </a:rPr>
                        <a:t>Step Over</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solidFill>
                      <a:srgbClr val="EFF3F4"/>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Bypasses the  execution of statements of a subprogram invoked from the current subprogram and executes the statement after the subprogram call</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solidFill>
                      <a:srgbClr val="EFF3F4"/>
                    </a:solidFill>
                  </a:tcPr>
                </a:tc>
                <a:extLst>
                  <a:ext uri="{0D108BD9-81ED-4DB2-BD59-A6C34878D82A}">
                    <a16:rowId xmlns:a16="http://schemas.microsoft.com/office/drawing/2014/main" val="10003"/>
                  </a:ext>
                </a:extLst>
              </a:tr>
              <a:tr h="123414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b="0" u="none" strike="noStrike" cap="none" normalizeH="0" baseline="0" dirty="0">
                          <a:ln>
                            <a:noFill/>
                          </a:ln>
                          <a:solidFill>
                            <a:srgbClr val="FF0000"/>
                          </a:solidFill>
                          <a:effectLst/>
                        </a:rPr>
                        <a:t>4.  </a:t>
                      </a:r>
                      <a:r>
                        <a:rPr kumimoji="0" lang="en-US" sz="2100" b="0" u="none" strike="noStrike" cap="none" normalizeH="0" baseline="0" dirty="0">
                          <a:ln>
                            <a:noFill/>
                          </a:ln>
                          <a:effectLst/>
                        </a:rPr>
                        <a:t>Step Into</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Executes a single program statement at a time. If the execution point is located on a call to a subprogram, it steps into the first statement in that subprogram.</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27" marB="137127" horzOverflow="overflow"/>
                </a:tc>
                <a:extLst>
                  <a:ext uri="{0D108BD9-81ED-4DB2-BD59-A6C34878D82A}">
                    <a16:rowId xmlns:a16="http://schemas.microsoft.com/office/drawing/2014/main" val="10004"/>
                  </a:ext>
                </a:extLst>
              </a:tr>
            </a:tbl>
          </a:graphicData>
        </a:graphic>
      </p:graphicFrame>
      <p:sp>
        <p:nvSpPr>
          <p:cNvPr id="17" name="Oval 33"/>
          <p:cNvSpPr>
            <a:spLocks noChangeAspect="1" noChangeArrowheads="1"/>
          </p:cNvSpPr>
          <p:nvPr/>
        </p:nvSpPr>
        <p:spPr bwMode="auto">
          <a:xfrm>
            <a:off x="6333194" y="329259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a:t>
            </a:r>
          </a:p>
        </p:txBody>
      </p:sp>
      <p:sp>
        <p:nvSpPr>
          <p:cNvPr id="18" name="Oval 33"/>
          <p:cNvSpPr>
            <a:spLocks noChangeAspect="1" noChangeArrowheads="1"/>
          </p:cNvSpPr>
          <p:nvPr/>
        </p:nvSpPr>
        <p:spPr bwMode="auto">
          <a:xfrm>
            <a:off x="7628810" y="417403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2</a:t>
            </a:r>
          </a:p>
        </p:txBody>
      </p:sp>
      <p:sp>
        <p:nvSpPr>
          <p:cNvPr id="19" name="Oval 33"/>
          <p:cNvSpPr>
            <a:spLocks noChangeAspect="1" noChangeArrowheads="1"/>
          </p:cNvSpPr>
          <p:nvPr/>
        </p:nvSpPr>
        <p:spPr bwMode="auto">
          <a:xfrm>
            <a:off x="8301783" y="2067894"/>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3</a:t>
            </a:r>
          </a:p>
        </p:txBody>
      </p:sp>
      <p:sp>
        <p:nvSpPr>
          <p:cNvPr id="20" name="Oval 33"/>
          <p:cNvSpPr>
            <a:spLocks noChangeAspect="1" noChangeArrowheads="1"/>
          </p:cNvSpPr>
          <p:nvPr/>
        </p:nvSpPr>
        <p:spPr bwMode="auto">
          <a:xfrm>
            <a:off x="9549738" y="417403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4</a:t>
            </a:r>
          </a:p>
        </p:txBody>
      </p:sp>
    </p:spTree>
    <p:custDataLst>
      <p:tags r:id="rId1"/>
    </p:custDataLst>
    <p:extLst>
      <p:ext uri="{BB962C8B-B14F-4D97-AF65-F5344CB8AC3E}">
        <p14:creationId xmlns:p14="http://schemas.microsoft.com/office/powerpoint/2010/main" val="171717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The Debugging – Log Tab Toolbar </a:t>
            </a:r>
          </a:p>
        </p:txBody>
      </p:sp>
      <p:graphicFrame>
        <p:nvGraphicFramePr>
          <p:cNvPr id="377865" name="Group 9"/>
          <p:cNvGraphicFramePr>
            <a:graphicFrameLocks noGrp="1"/>
          </p:cNvGraphicFramePr>
          <p:nvPr>
            <p:extLst>
              <p:ext uri="{D42A27DB-BD31-4B8C-83A1-F6EECF244321}">
                <p14:modId xmlns:p14="http://schemas.microsoft.com/office/powerpoint/2010/main" val="2797342061"/>
              </p:ext>
            </p:extLst>
          </p:nvPr>
        </p:nvGraphicFramePr>
        <p:xfrm>
          <a:off x="1319665" y="5172291"/>
          <a:ext cx="15648674" cy="3931649"/>
        </p:xfrm>
        <a:graphic>
          <a:graphicData uri="http://schemas.openxmlformats.org/drawingml/2006/table">
            <a:tbl>
              <a:tblPr firstRow="1" firstCol="1" bandRow="1">
                <a:tableStyleId>{5FD0F851-EC5A-4D38-B0AD-8093EC10F338}</a:tableStyleId>
              </a:tblPr>
              <a:tblGrid>
                <a:gridCol w="4983452">
                  <a:extLst>
                    <a:ext uri="{9D8B030D-6E8A-4147-A177-3AD203B41FA5}">
                      <a16:colId xmlns:a16="http://schemas.microsoft.com/office/drawing/2014/main" val="20000"/>
                    </a:ext>
                  </a:extLst>
                </a:gridCol>
                <a:gridCol w="10665222">
                  <a:extLst>
                    <a:ext uri="{9D8B030D-6E8A-4147-A177-3AD203B41FA5}">
                      <a16:colId xmlns:a16="http://schemas.microsoft.com/office/drawing/2014/main" val="20001"/>
                    </a:ext>
                  </a:extLst>
                </a:gridCol>
              </a:tblGrid>
              <a:tr h="64004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u="none" strike="noStrike" cap="none" normalizeH="0" baseline="0" dirty="0">
                          <a:ln>
                            <a:noFill/>
                          </a:ln>
                          <a:effectLst/>
                        </a:rPr>
                        <a:t>Icon</a:t>
                      </a:r>
                      <a:endParaRPr kumimoji="0" lang="en-US" sz="2400" b="1"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u="none" strike="noStrike" cap="none" normalizeH="0" baseline="0" dirty="0">
                          <a:ln>
                            <a:noFill/>
                          </a:ln>
                          <a:effectLst/>
                        </a:rPr>
                        <a:t>Description</a:t>
                      </a:r>
                      <a:endParaRPr kumimoji="0" lang="en-US" sz="2400" b="1"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tc>
                <a:extLst>
                  <a:ext uri="{0D108BD9-81ED-4DB2-BD59-A6C34878D82A}">
                    <a16:rowId xmlns:a16="http://schemas.microsoft.com/office/drawing/2014/main" val="10000"/>
                  </a:ext>
                </a:extLst>
              </a:tr>
              <a:tr h="91428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defRPr/>
                      </a:pPr>
                      <a:r>
                        <a:rPr kumimoji="0" lang="en-US" sz="2100" b="0" u="none" strike="noStrike" cap="none" normalizeH="0" baseline="0" dirty="0">
                          <a:ln>
                            <a:noFill/>
                          </a:ln>
                          <a:solidFill>
                            <a:srgbClr val="FF0000"/>
                          </a:solidFill>
                          <a:effectLst/>
                        </a:rPr>
                        <a:t>5. </a:t>
                      </a:r>
                      <a:r>
                        <a:rPr kumimoji="0" lang="en-US" sz="2100" b="0" u="none" strike="noStrike" cap="none" normalizeH="0" baseline="0" dirty="0">
                          <a:ln>
                            <a:noFill/>
                          </a:ln>
                          <a:effectLst/>
                        </a:rPr>
                        <a:t>Step Out</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solidFill>
                      <a:srgbClr val="EFF3F4"/>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defRPr/>
                      </a:pPr>
                      <a:r>
                        <a:rPr kumimoji="0" lang="en-US" sz="2100" u="none" strike="noStrike" cap="none" normalizeH="0" baseline="0" dirty="0">
                          <a:ln>
                            <a:noFill/>
                          </a:ln>
                          <a:effectLst/>
                        </a:rPr>
                        <a:t>Leaves the current subprogram and goes to the next statement with a breakpoint</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solidFill>
                      <a:srgbClr val="EFF3F4"/>
                    </a:solidFill>
                  </a:tcPr>
                </a:tc>
                <a:extLst>
                  <a:ext uri="{0D108BD9-81ED-4DB2-BD59-A6C34878D82A}">
                    <a16:rowId xmlns:a16="http://schemas.microsoft.com/office/drawing/2014/main" val="10001"/>
                  </a:ext>
                </a:extLst>
              </a:tr>
              <a:tr h="59432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b="0" u="none" strike="noStrike" cap="none" normalizeH="0" baseline="0" dirty="0">
                          <a:ln>
                            <a:noFill/>
                          </a:ln>
                          <a:solidFill>
                            <a:srgbClr val="FF0000"/>
                          </a:solidFill>
                          <a:effectLst/>
                        </a:rPr>
                        <a:t>6. </a:t>
                      </a:r>
                      <a:r>
                        <a:rPr kumimoji="0" lang="en-US" sz="2100" b="0" u="none" strike="noStrike" cap="none" normalizeH="0" baseline="0" dirty="0">
                          <a:ln>
                            <a:noFill/>
                          </a:ln>
                          <a:effectLst/>
                        </a:rPr>
                        <a:t>Step to End of Method</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Goes to the last statement of the current subprogram</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tc>
                <a:extLst>
                  <a:ext uri="{0D108BD9-81ED-4DB2-BD59-A6C34878D82A}">
                    <a16:rowId xmlns:a16="http://schemas.microsoft.com/office/drawing/2014/main" val="10002"/>
                  </a:ext>
                </a:extLst>
              </a:tr>
              <a:tr h="59432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b="0" u="none" strike="noStrike" cap="none" normalizeH="0" baseline="0" dirty="0">
                          <a:ln>
                            <a:noFill/>
                          </a:ln>
                          <a:solidFill>
                            <a:srgbClr val="FF0000"/>
                          </a:solidFill>
                          <a:effectLst/>
                        </a:rPr>
                        <a:t>7. </a:t>
                      </a:r>
                      <a:r>
                        <a:rPr kumimoji="0" lang="en-US" sz="2100" b="0" u="none" strike="noStrike" cap="none" normalizeH="0" baseline="0" dirty="0">
                          <a:ln>
                            <a:noFill/>
                          </a:ln>
                          <a:effectLst/>
                        </a:rPr>
                        <a:t>Resume</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solidFill>
                      <a:srgbClr val="EFF3F4"/>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Continues execution</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solidFill>
                      <a:srgbClr val="EFF3F4"/>
                    </a:solidFill>
                  </a:tcPr>
                </a:tc>
                <a:extLst>
                  <a:ext uri="{0D108BD9-81ED-4DB2-BD59-A6C34878D82A}">
                    <a16:rowId xmlns:a16="http://schemas.microsoft.com/office/drawing/2014/main" val="10003"/>
                  </a:ext>
                </a:extLst>
              </a:tr>
              <a:tr h="59432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b="0" u="none" strike="noStrike" cap="none" normalizeH="0" baseline="0" dirty="0">
                          <a:ln>
                            <a:noFill/>
                          </a:ln>
                          <a:solidFill>
                            <a:srgbClr val="FF0000"/>
                          </a:solidFill>
                          <a:effectLst/>
                        </a:rPr>
                        <a:t>8.</a:t>
                      </a:r>
                      <a:r>
                        <a:rPr kumimoji="0" lang="en-US" sz="2100" b="0" u="none" strike="noStrike" cap="none" normalizeH="0" baseline="0" dirty="0">
                          <a:ln>
                            <a:noFill/>
                          </a:ln>
                          <a:effectLst/>
                        </a:rPr>
                        <a:t> Pause</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Halts execution but does not exit</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tc>
                <a:extLst>
                  <a:ext uri="{0D108BD9-81ED-4DB2-BD59-A6C34878D82A}">
                    <a16:rowId xmlns:a16="http://schemas.microsoft.com/office/drawing/2014/main" val="10004"/>
                  </a:ext>
                </a:extLst>
              </a:tr>
              <a:tr h="59432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b="0" u="none" strike="noStrike" cap="none" normalizeH="0" baseline="0" dirty="0">
                          <a:ln>
                            <a:noFill/>
                          </a:ln>
                          <a:solidFill>
                            <a:srgbClr val="FF0000"/>
                          </a:solidFill>
                          <a:effectLst/>
                        </a:rPr>
                        <a:t>9. </a:t>
                      </a:r>
                      <a:r>
                        <a:rPr kumimoji="0" lang="en-US" sz="2100" b="0" u="none" strike="noStrike" cap="none" normalizeH="0" baseline="0" dirty="0">
                          <a:ln>
                            <a:noFill/>
                          </a:ln>
                          <a:effectLst/>
                        </a:rPr>
                        <a:t>Suspend all breakpoints</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solidFill>
                      <a:srgbClr val="EFF3F4"/>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Turns off all the breakpoints in the current PL/SQL block</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44" marB="137144" horzOverflow="overflow">
                    <a:solidFill>
                      <a:srgbClr val="EFF3F4"/>
                    </a:solidFill>
                  </a:tcPr>
                </a:tc>
                <a:extLst>
                  <a:ext uri="{0D108BD9-81ED-4DB2-BD59-A6C34878D82A}">
                    <a16:rowId xmlns:a16="http://schemas.microsoft.com/office/drawing/2014/main" val="10005"/>
                  </a:ext>
                </a:extLst>
              </a:tr>
            </a:tbl>
          </a:graphicData>
        </a:graphic>
      </p:graphicFrame>
      <p:pic>
        <p:nvPicPr>
          <p:cNvPr id="20" name="Picture 19" descr="les03_27.png"/>
          <p:cNvPicPr>
            <a:picLocks noChangeAspect="1"/>
          </p:cNvPicPr>
          <p:nvPr/>
        </p:nvPicPr>
        <p:blipFill>
          <a:blip r:embed="rId4" cstate="print"/>
          <a:stretch>
            <a:fillRect/>
          </a:stretch>
        </p:blipFill>
        <p:spPr>
          <a:xfrm>
            <a:off x="2479715" y="2872374"/>
            <a:ext cx="13328571" cy="1242858"/>
          </a:xfrm>
          <a:prstGeom prst="rect">
            <a:avLst/>
          </a:prstGeom>
          <a:ln>
            <a:solidFill>
              <a:schemeClr val="tx1"/>
            </a:solidFill>
          </a:ln>
        </p:spPr>
      </p:pic>
      <p:sp>
        <p:nvSpPr>
          <p:cNvPr id="69662" name="Freeform 36"/>
          <p:cNvSpPr>
            <a:spLocks/>
          </p:cNvSpPr>
          <p:nvPr/>
        </p:nvSpPr>
        <p:spPr bwMode="auto">
          <a:xfrm>
            <a:off x="8915401" y="2426447"/>
            <a:ext cx="914162" cy="1077795"/>
          </a:xfrm>
          <a:custGeom>
            <a:avLst/>
            <a:gdLst>
              <a:gd name="T0" fmla="*/ 0 w 288"/>
              <a:gd name="T1" fmla="*/ 0 h 384"/>
              <a:gd name="T2" fmla="*/ 2147483646 w 288"/>
              <a:gd name="T3" fmla="*/ 0 h 384"/>
              <a:gd name="T4" fmla="*/ 2147483646 w 288"/>
              <a:gd name="T5" fmla="*/ 2147483646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28575" cap="flat" cmpd="sng">
            <a:solidFill>
              <a:schemeClr val="tx1"/>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69635" name="Line 5"/>
          <p:cNvSpPr>
            <a:spLocks noChangeShapeType="1"/>
          </p:cNvSpPr>
          <p:nvPr/>
        </p:nvSpPr>
        <p:spPr bwMode="auto">
          <a:xfrm flipV="1">
            <a:off x="10287000" y="3914325"/>
            <a:ext cx="0" cy="571500"/>
          </a:xfrm>
          <a:prstGeom prst="line">
            <a:avLst/>
          </a:prstGeom>
          <a:noFill/>
          <a:ln w="28575">
            <a:solidFill>
              <a:schemeClr val="tx1"/>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69663" name="Freeform 37"/>
          <p:cNvSpPr>
            <a:spLocks/>
          </p:cNvSpPr>
          <p:nvPr/>
        </p:nvSpPr>
        <p:spPr bwMode="auto">
          <a:xfrm flipH="1">
            <a:off x="10713659" y="2426447"/>
            <a:ext cx="914162" cy="1039145"/>
          </a:xfrm>
          <a:custGeom>
            <a:avLst/>
            <a:gdLst>
              <a:gd name="T0" fmla="*/ 0 w 288"/>
              <a:gd name="T1" fmla="*/ 0 h 384"/>
              <a:gd name="T2" fmla="*/ 2147483646 w 288"/>
              <a:gd name="T3" fmla="*/ 0 h 384"/>
              <a:gd name="T4" fmla="*/ 2147483646 w 288"/>
              <a:gd name="T5" fmla="*/ 2147483646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28575" cap="flat" cmpd="sng">
            <a:solidFill>
              <a:schemeClr val="tx1"/>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69636" name="Line 6"/>
          <p:cNvSpPr>
            <a:spLocks noChangeShapeType="1"/>
          </p:cNvSpPr>
          <p:nvPr/>
        </p:nvSpPr>
        <p:spPr bwMode="auto">
          <a:xfrm flipV="1">
            <a:off x="11239374" y="3914325"/>
            <a:ext cx="0" cy="571500"/>
          </a:xfrm>
          <a:prstGeom prst="line">
            <a:avLst/>
          </a:prstGeom>
          <a:noFill/>
          <a:ln w="28575">
            <a:solidFill>
              <a:schemeClr val="tx1"/>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69664" name="Line 6"/>
          <p:cNvSpPr>
            <a:spLocks noChangeShapeType="1"/>
          </p:cNvSpPr>
          <p:nvPr/>
        </p:nvSpPr>
        <p:spPr bwMode="auto">
          <a:xfrm flipH="1" flipV="1">
            <a:off x="11952753" y="3732842"/>
            <a:ext cx="1069695" cy="0"/>
          </a:xfrm>
          <a:prstGeom prst="line">
            <a:avLst/>
          </a:prstGeom>
          <a:noFill/>
          <a:ln w="28575">
            <a:solidFill>
              <a:schemeClr val="tx1"/>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1" name="Oval 33"/>
          <p:cNvSpPr>
            <a:spLocks noChangeAspect="1" noChangeArrowheads="1"/>
          </p:cNvSpPr>
          <p:nvPr/>
        </p:nvSpPr>
        <p:spPr bwMode="auto">
          <a:xfrm>
            <a:off x="8225493" y="2086192"/>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5</a:t>
            </a:r>
          </a:p>
        </p:txBody>
      </p:sp>
      <p:sp>
        <p:nvSpPr>
          <p:cNvPr id="22" name="Oval 33"/>
          <p:cNvSpPr>
            <a:spLocks noChangeAspect="1" noChangeArrowheads="1"/>
          </p:cNvSpPr>
          <p:nvPr/>
        </p:nvSpPr>
        <p:spPr bwMode="auto">
          <a:xfrm>
            <a:off x="9942047" y="4353988"/>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6</a:t>
            </a:r>
          </a:p>
        </p:txBody>
      </p:sp>
      <p:sp>
        <p:nvSpPr>
          <p:cNvPr id="23" name="Oval 33"/>
          <p:cNvSpPr>
            <a:spLocks noChangeAspect="1" noChangeArrowheads="1"/>
          </p:cNvSpPr>
          <p:nvPr/>
        </p:nvSpPr>
        <p:spPr bwMode="auto">
          <a:xfrm>
            <a:off x="10894421" y="4353988"/>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8</a:t>
            </a:r>
          </a:p>
        </p:txBody>
      </p:sp>
      <p:sp>
        <p:nvSpPr>
          <p:cNvPr id="24" name="Oval 33"/>
          <p:cNvSpPr>
            <a:spLocks noChangeAspect="1" noChangeArrowheads="1"/>
          </p:cNvSpPr>
          <p:nvPr/>
        </p:nvSpPr>
        <p:spPr bwMode="auto">
          <a:xfrm>
            <a:off x="11593625" y="2086192"/>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7</a:t>
            </a:r>
          </a:p>
        </p:txBody>
      </p:sp>
      <p:sp>
        <p:nvSpPr>
          <p:cNvPr id="25" name="Oval 33"/>
          <p:cNvSpPr>
            <a:spLocks noChangeAspect="1" noChangeArrowheads="1"/>
          </p:cNvSpPr>
          <p:nvPr/>
        </p:nvSpPr>
        <p:spPr bwMode="auto">
          <a:xfrm>
            <a:off x="13020066" y="3387797"/>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9</a:t>
            </a:r>
          </a:p>
        </p:txBody>
      </p:sp>
    </p:spTree>
    <p:custDataLst>
      <p:tags r:id="rId1"/>
    </p:custDataLst>
    <p:extLst>
      <p:ext uri="{BB962C8B-B14F-4D97-AF65-F5344CB8AC3E}">
        <p14:creationId xmlns:p14="http://schemas.microsoft.com/office/powerpoint/2010/main" val="1733996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1"/>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Tracking Data and Execution</a:t>
            </a:r>
          </a:p>
        </p:txBody>
      </p:sp>
      <p:graphicFrame>
        <p:nvGraphicFramePr>
          <p:cNvPr id="379907" name="Group 3"/>
          <p:cNvGraphicFramePr>
            <a:graphicFrameLocks noGrp="1"/>
          </p:cNvGraphicFramePr>
          <p:nvPr>
            <p:extLst>
              <p:ext uri="{D42A27DB-BD31-4B8C-83A1-F6EECF244321}">
                <p14:modId xmlns:p14="http://schemas.microsoft.com/office/powerpoint/2010/main" val="904103677"/>
              </p:ext>
            </p:extLst>
          </p:nvPr>
        </p:nvGraphicFramePr>
        <p:xfrm>
          <a:off x="1265705" y="5159916"/>
          <a:ext cx="15648674" cy="4160048"/>
        </p:xfrm>
        <a:graphic>
          <a:graphicData uri="http://schemas.openxmlformats.org/drawingml/2006/table">
            <a:tbl>
              <a:tblPr firstRow="1" lastRow="1" bandCol="1">
                <a:tableStyleId>{5FD0F851-EC5A-4D38-B0AD-8093EC10F338}</a:tableStyleId>
              </a:tblPr>
              <a:tblGrid>
                <a:gridCol w="3916929">
                  <a:extLst>
                    <a:ext uri="{9D8B030D-6E8A-4147-A177-3AD203B41FA5}">
                      <a16:colId xmlns:a16="http://schemas.microsoft.com/office/drawing/2014/main" val="20000"/>
                    </a:ext>
                  </a:extLst>
                </a:gridCol>
                <a:gridCol w="11731745">
                  <a:extLst>
                    <a:ext uri="{9D8B030D-6E8A-4147-A177-3AD203B41FA5}">
                      <a16:colId xmlns:a16="http://schemas.microsoft.com/office/drawing/2014/main" val="20001"/>
                    </a:ext>
                  </a:extLst>
                </a:gridCol>
              </a:tblGrid>
              <a:tr h="76676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u="none" strike="noStrike" cap="none" normalizeH="0" baseline="0" dirty="0">
                          <a:ln>
                            <a:noFill/>
                          </a:ln>
                          <a:solidFill>
                            <a:schemeClr val="bg1"/>
                          </a:solidFill>
                          <a:effectLst/>
                        </a:rPr>
                        <a:t>Tab</a:t>
                      </a:r>
                      <a:endParaRPr kumimoji="0" lang="en-US" sz="2400" b="1" i="0" u="none" strike="noStrike" cap="none" normalizeH="0" baseline="0" dirty="0">
                        <a:ln>
                          <a:noFill/>
                        </a:ln>
                        <a:solidFill>
                          <a:schemeClr val="bg1"/>
                        </a:solidFill>
                        <a:effectLst/>
                        <a:latin typeface="Oracle Sans" panose="020B0503020204020204" pitchFamily="34" charset="0"/>
                      </a:endParaRPr>
                    </a:p>
                  </a:txBody>
                  <a:tcPr marL="182832" marR="182832" marT="137160" marB="137160" horzOverflow="overflow">
                    <a:solidFill>
                      <a:srgbClr val="8DA6B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u="none" strike="noStrike" cap="none" normalizeH="0" baseline="0" dirty="0">
                          <a:ln>
                            <a:noFill/>
                          </a:ln>
                          <a:solidFill>
                            <a:schemeClr val="bg1"/>
                          </a:solidFill>
                          <a:effectLst/>
                        </a:rPr>
                        <a:t>Description</a:t>
                      </a:r>
                      <a:endParaRPr kumimoji="0" lang="en-US" sz="2400" b="1" i="0" u="none" strike="noStrike" cap="none" normalizeH="0" baseline="0" dirty="0">
                        <a:ln>
                          <a:noFill/>
                        </a:ln>
                        <a:solidFill>
                          <a:schemeClr val="bg1"/>
                        </a:solidFill>
                        <a:effectLst/>
                        <a:latin typeface="Oracle Sans" panose="020B0503020204020204" pitchFamily="34" charset="0"/>
                      </a:endParaRPr>
                    </a:p>
                  </a:txBody>
                  <a:tcPr marL="182832" marR="182832" marT="137160" marB="137160" horzOverflow="overflow">
                    <a:solidFill>
                      <a:srgbClr val="8DA6B1"/>
                    </a:solidFill>
                  </a:tcPr>
                </a:tc>
                <a:extLst>
                  <a:ext uri="{0D108BD9-81ED-4DB2-BD59-A6C34878D82A}">
                    <a16:rowId xmlns:a16="http://schemas.microsoft.com/office/drawing/2014/main" val="10000"/>
                  </a:ext>
                </a:extLst>
              </a:tr>
              <a:tr h="65960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solidFill>
                            <a:srgbClr val="FF0000"/>
                          </a:solidFill>
                          <a:effectLst/>
                        </a:rPr>
                        <a:t>1. </a:t>
                      </a:r>
                      <a:r>
                        <a:rPr kumimoji="0" lang="en-US" sz="2100" u="none" strike="noStrike" cap="none" normalizeH="0" baseline="0" dirty="0">
                          <a:ln>
                            <a:noFill/>
                          </a:ln>
                          <a:effectLst/>
                        </a:rPr>
                        <a:t>Breakpoints</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60" marB="137160" horzOverflow="overflow">
                    <a:solidFill>
                      <a:srgbClr val="EFF3F4"/>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It displays breakpoints, both system defined and user defined.</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60" marB="137160" horzOverflow="overflow"/>
                </a:tc>
                <a:extLst>
                  <a:ext uri="{0D108BD9-81ED-4DB2-BD59-A6C34878D82A}">
                    <a16:rowId xmlns:a16="http://schemas.microsoft.com/office/drawing/2014/main" val="10001"/>
                  </a:ext>
                </a:extLst>
              </a:tr>
              <a:tr h="100727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solidFill>
                            <a:srgbClr val="FF0000"/>
                          </a:solidFill>
                          <a:effectLst/>
                        </a:rPr>
                        <a:t>2. </a:t>
                      </a:r>
                      <a:r>
                        <a:rPr kumimoji="0" lang="en-US" sz="2100" u="none" strike="noStrike" cap="none" normalizeH="0" baseline="0" dirty="0">
                          <a:ln>
                            <a:noFill/>
                          </a:ln>
                          <a:effectLst/>
                        </a:rPr>
                        <a:t>Smart Data</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60" marB="137160" horzOverflow="overflow">
                    <a:solidFill>
                      <a:srgbClr val="EFF3F4"/>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Displays information about variables. You can specify these preferences by right-clicking in the Smart Data window and selecting Preferences.</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60" marB="137160" horzOverflow="overflow"/>
                </a:tc>
                <a:extLst>
                  <a:ext uri="{0D108BD9-81ED-4DB2-BD59-A6C34878D82A}">
                    <a16:rowId xmlns:a16="http://schemas.microsoft.com/office/drawing/2014/main" val="10002"/>
                  </a:ext>
                </a:extLst>
              </a:tr>
              <a:tr h="100727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solidFill>
                            <a:srgbClr val="FF0000"/>
                          </a:solidFill>
                          <a:effectLst/>
                        </a:rPr>
                        <a:t>3. </a:t>
                      </a:r>
                      <a:r>
                        <a:rPr kumimoji="0" lang="en-US" sz="2100" u="none" strike="noStrike" cap="none" normalizeH="0" baseline="0" dirty="0">
                          <a:ln>
                            <a:noFill/>
                          </a:ln>
                          <a:effectLst/>
                        </a:rPr>
                        <a:t>Data</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60" marB="137160" horzOverflow="overflow">
                    <a:lnB w="12700" cap="flat" cmpd="sng" algn="ctr">
                      <a:solidFill>
                        <a:srgbClr val="EFF3F4"/>
                      </a:solidFill>
                      <a:prstDash val="solid"/>
                      <a:round/>
                      <a:headEnd type="none" w="med" len="med"/>
                      <a:tailEnd type="none" w="med" len="med"/>
                    </a:lnB>
                    <a:solidFill>
                      <a:srgbClr val="EFF3F4"/>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u="none" strike="noStrike" cap="none" normalizeH="0" baseline="0" dirty="0">
                          <a:ln>
                            <a:noFill/>
                          </a:ln>
                          <a:effectLst/>
                        </a:rPr>
                        <a:t>You can see the data in all the variables.</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60" marB="137160" horzOverflow="overflow">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71913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b="0" u="none" strike="noStrike" cap="none" normalizeH="0" baseline="0" dirty="0">
                          <a:ln>
                            <a:noFill/>
                          </a:ln>
                          <a:solidFill>
                            <a:srgbClr val="FF0000"/>
                          </a:solidFill>
                          <a:effectLst/>
                        </a:rPr>
                        <a:t>4.</a:t>
                      </a:r>
                      <a:r>
                        <a:rPr kumimoji="0" lang="en-US" sz="2100" b="0" u="none" strike="noStrike" cap="none" normalizeH="0" baseline="0" dirty="0">
                          <a:ln>
                            <a:noFill/>
                          </a:ln>
                          <a:effectLst/>
                        </a:rPr>
                        <a:t> Watches</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60" marB="137160" horzOverflow="overflow">
                    <a:lnT w="12700" cap="flat" cmpd="sng" algn="ctr">
                      <a:solidFill>
                        <a:srgbClr val="EFF3F4"/>
                      </a:solidFill>
                      <a:prstDash val="solid"/>
                      <a:round/>
                      <a:headEnd type="none" w="med" len="med"/>
                      <a:tailEnd type="none" w="med" len="med"/>
                    </a:lnT>
                    <a:solidFill>
                      <a:srgbClr val="EFF3F4"/>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100" b="0" u="none" strike="noStrike" cap="none" normalizeH="0" baseline="0" dirty="0">
                          <a:ln>
                            <a:noFill/>
                          </a:ln>
                          <a:effectLst/>
                        </a:rPr>
                        <a:t>You can monitor all the watches set while debugging.</a:t>
                      </a:r>
                      <a:endParaRPr kumimoji="0" lang="en-US" sz="2100" b="0" i="0" u="none" strike="noStrike" cap="none" normalizeH="0" baseline="0" dirty="0">
                        <a:ln>
                          <a:noFill/>
                        </a:ln>
                        <a:solidFill>
                          <a:schemeClr val="tx1"/>
                        </a:solidFill>
                        <a:effectLst/>
                        <a:latin typeface="Oracle Sans" panose="020B0503020204020204" pitchFamily="34" charset="0"/>
                      </a:endParaRPr>
                    </a:p>
                  </a:txBody>
                  <a:tcPr marL="182832" marR="182832" marT="137160" marB="137160" horzOverflow="overflow">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pSp>
        <p:nvGrpSpPr>
          <p:cNvPr id="2" name="Group 1">
            <a:extLst>
              <a:ext uri="{FF2B5EF4-FFF2-40B4-BE49-F238E27FC236}">
                <a16:creationId xmlns:a16="http://schemas.microsoft.com/office/drawing/2014/main" id="{3F5D8A8F-9DA6-4C05-AAB4-508D572532E3}"/>
              </a:ext>
            </a:extLst>
          </p:cNvPr>
          <p:cNvGrpSpPr/>
          <p:nvPr/>
        </p:nvGrpSpPr>
        <p:grpSpPr>
          <a:xfrm>
            <a:off x="2233286" y="2272656"/>
            <a:ext cx="13821429" cy="2363425"/>
            <a:chOff x="2233286" y="1731920"/>
            <a:chExt cx="13821429" cy="2363425"/>
          </a:xfrm>
        </p:grpSpPr>
        <p:pic>
          <p:nvPicPr>
            <p:cNvPr id="6" name="Picture 5" descr="les03_28.png"/>
            <p:cNvPicPr>
              <a:picLocks noChangeAspect="1"/>
            </p:cNvPicPr>
            <p:nvPr/>
          </p:nvPicPr>
          <p:blipFill>
            <a:blip r:embed="rId4" cstate="print"/>
            <a:stretch>
              <a:fillRect/>
            </a:stretch>
          </p:blipFill>
          <p:spPr>
            <a:xfrm>
              <a:off x="2233286" y="2873916"/>
              <a:ext cx="13821429" cy="1221429"/>
            </a:xfrm>
            <a:prstGeom prst="rect">
              <a:avLst/>
            </a:prstGeom>
            <a:ln>
              <a:solidFill>
                <a:schemeClr val="tx1"/>
              </a:solidFill>
            </a:ln>
          </p:spPr>
        </p:pic>
        <p:sp>
          <p:nvSpPr>
            <p:cNvPr id="7" name="Line 54"/>
            <p:cNvSpPr>
              <a:spLocks noChangeShapeType="1"/>
            </p:cNvSpPr>
            <p:nvPr/>
          </p:nvSpPr>
          <p:spPr bwMode="auto">
            <a:xfrm>
              <a:off x="10058401" y="2422008"/>
              <a:ext cx="3176" cy="628650"/>
            </a:xfrm>
            <a:prstGeom prst="line">
              <a:avLst/>
            </a:prstGeom>
            <a:noFill/>
            <a:ln w="28575" cap="rnd">
              <a:solidFill>
                <a:schemeClr val="accent4"/>
              </a:solidFill>
              <a:round/>
              <a:headEnd type="none" w="sm" len="sm"/>
              <a:tailEnd type="triangle" w="lg" len="lg"/>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15" name="Line 54"/>
            <p:cNvSpPr>
              <a:spLocks noChangeShapeType="1"/>
            </p:cNvSpPr>
            <p:nvPr/>
          </p:nvSpPr>
          <p:spPr bwMode="auto">
            <a:xfrm>
              <a:off x="12001501" y="2422008"/>
              <a:ext cx="3176" cy="628650"/>
            </a:xfrm>
            <a:prstGeom prst="line">
              <a:avLst/>
            </a:prstGeom>
            <a:noFill/>
            <a:ln w="28575" cap="rnd">
              <a:solidFill>
                <a:schemeClr val="accent4"/>
              </a:solidFill>
              <a:round/>
              <a:headEnd type="none" w="sm" len="sm"/>
              <a:tailEnd type="triangle" w="lg" len="lg"/>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16" name="Line 54"/>
            <p:cNvSpPr>
              <a:spLocks noChangeShapeType="1"/>
            </p:cNvSpPr>
            <p:nvPr/>
          </p:nvSpPr>
          <p:spPr bwMode="auto">
            <a:xfrm>
              <a:off x="13373101" y="2422008"/>
              <a:ext cx="3176" cy="628650"/>
            </a:xfrm>
            <a:prstGeom prst="line">
              <a:avLst/>
            </a:prstGeom>
            <a:noFill/>
            <a:ln w="28575" cap="rnd">
              <a:solidFill>
                <a:schemeClr val="accent4"/>
              </a:solidFill>
              <a:round/>
              <a:headEnd type="none" w="sm" len="sm"/>
              <a:tailEnd type="triangle" w="lg" len="lg"/>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17" name="Line 54"/>
            <p:cNvSpPr>
              <a:spLocks noChangeShapeType="1"/>
            </p:cNvSpPr>
            <p:nvPr/>
          </p:nvSpPr>
          <p:spPr bwMode="auto">
            <a:xfrm>
              <a:off x="14710732" y="2422008"/>
              <a:ext cx="3176" cy="628650"/>
            </a:xfrm>
            <a:prstGeom prst="line">
              <a:avLst/>
            </a:prstGeom>
            <a:noFill/>
            <a:ln w="28575" cap="rnd">
              <a:solidFill>
                <a:schemeClr val="accent4"/>
              </a:solidFill>
              <a:round/>
              <a:headEnd type="none" w="sm" len="sm"/>
              <a:tailEnd type="triangle" w="lg" len="lg"/>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18" name="Oval 33"/>
            <p:cNvSpPr>
              <a:spLocks noChangeAspect="1" noChangeArrowheads="1"/>
            </p:cNvSpPr>
            <p:nvPr/>
          </p:nvSpPr>
          <p:spPr bwMode="auto">
            <a:xfrm>
              <a:off x="9713447" y="173192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a:t>
              </a:r>
            </a:p>
          </p:txBody>
        </p:sp>
        <p:sp>
          <p:nvSpPr>
            <p:cNvPr id="19" name="Oval 33"/>
            <p:cNvSpPr>
              <a:spLocks noChangeAspect="1" noChangeArrowheads="1"/>
            </p:cNvSpPr>
            <p:nvPr/>
          </p:nvSpPr>
          <p:spPr bwMode="auto">
            <a:xfrm>
              <a:off x="11654028" y="173192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2</a:t>
              </a:r>
            </a:p>
          </p:txBody>
        </p:sp>
        <p:sp>
          <p:nvSpPr>
            <p:cNvPr id="20" name="Oval 33"/>
            <p:cNvSpPr>
              <a:spLocks noChangeAspect="1" noChangeArrowheads="1"/>
            </p:cNvSpPr>
            <p:nvPr/>
          </p:nvSpPr>
          <p:spPr bwMode="auto">
            <a:xfrm>
              <a:off x="13024970" y="173192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3</a:t>
              </a:r>
            </a:p>
          </p:txBody>
        </p:sp>
        <p:sp>
          <p:nvSpPr>
            <p:cNvPr id="21" name="Oval 33"/>
            <p:cNvSpPr>
              <a:spLocks noChangeAspect="1" noChangeArrowheads="1"/>
            </p:cNvSpPr>
            <p:nvPr/>
          </p:nvSpPr>
          <p:spPr bwMode="auto">
            <a:xfrm>
              <a:off x="14365778" y="173192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4</a:t>
              </a:r>
            </a:p>
          </p:txBody>
        </p:sp>
      </p:grpSp>
    </p:spTree>
    <p:custDataLst>
      <p:tags r:id="rId1"/>
    </p:custDataLst>
    <p:extLst>
      <p:ext uri="{BB962C8B-B14F-4D97-AF65-F5344CB8AC3E}">
        <p14:creationId xmlns:p14="http://schemas.microsoft.com/office/powerpoint/2010/main" val="3344829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Lesson Agenda</a:t>
            </a:r>
          </a:p>
        </p:txBody>
      </p:sp>
      <p:sp>
        <p:nvSpPr>
          <p:cNvPr id="2" name="Content Placeholder 1">
            <a:extLst>
              <a:ext uri="{FF2B5EF4-FFF2-40B4-BE49-F238E27FC236}">
                <a16:creationId xmlns:a16="http://schemas.microsoft.com/office/drawing/2014/main" id="{1A499D7F-AC1D-494C-956C-7B41A4D8DFD3}"/>
              </a:ext>
            </a:extLst>
          </p:cNvPr>
          <p:cNvSpPr>
            <a:spLocks noGrp="1"/>
          </p:cNvSpPr>
          <p:nvPr>
            <p:ph idx="1"/>
          </p:nvPr>
        </p:nvSpPr>
        <p:spPr>
          <a:xfrm>
            <a:off x="933451" y="2272710"/>
            <a:ext cx="16421100" cy="5150958"/>
          </a:xfrm>
        </p:spPr>
        <p:txBody>
          <a:bodyPr/>
          <a:lstStyle/>
          <a:p>
            <a:pPr lvl="1">
              <a:buClr>
                <a:schemeClr val="tx1">
                  <a:lumMod val="25000"/>
                  <a:lumOff val="75000"/>
                </a:schemeClr>
              </a:buClr>
            </a:pPr>
            <a:r>
              <a:rPr lang="en-US" dirty="0">
                <a:solidFill>
                  <a:schemeClr val="tx1">
                    <a:lumMod val="25000"/>
                    <a:lumOff val="75000"/>
                  </a:schemeClr>
                </a:solidFill>
              </a:rPr>
              <a:t>Before debugging PL/SQL subprograms</a:t>
            </a:r>
          </a:p>
          <a:p>
            <a:pPr lvl="1">
              <a:buClr>
                <a:schemeClr val="tx1">
                  <a:lumMod val="25000"/>
                  <a:lumOff val="75000"/>
                </a:schemeClr>
              </a:buClr>
            </a:pPr>
            <a:r>
              <a:rPr lang="en-US" dirty="0">
                <a:solidFill>
                  <a:schemeClr val="tx1">
                    <a:lumMod val="25000"/>
                    <a:lumOff val="75000"/>
                  </a:schemeClr>
                </a:solidFill>
              </a:rPr>
              <a:t>Debugging a subprogram</a:t>
            </a:r>
          </a:p>
          <a:p>
            <a:pPr lvl="1">
              <a:buClr>
                <a:schemeClr val="tx1">
                  <a:lumMod val="25000"/>
                  <a:lumOff val="75000"/>
                </a:schemeClr>
              </a:buClr>
            </a:pPr>
            <a:r>
              <a:rPr lang="en-US" dirty="0">
                <a:solidFill>
                  <a:schemeClr val="tx1">
                    <a:lumMod val="25000"/>
                    <a:lumOff val="75000"/>
                  </a:schemeClr>
                </a:solidFill>
              </a:rPr>
              <a:t>Using the debugging Log Tab toolbar</a:t>
            </a:r>
          </a:p>
          <a:p>
            <a:pPr lvl="1"/>
            <a:r>
              <a:rPr lang="en-US" dirty="0"/>
              <a:t>Debugging a procedure</a:t>
            </a:r>
          </a:p>
          <a:p>
            <a:pPr lvl="1"/>
            <a:endParaRPr lang="en-US" dirty="0"/>
          </a:p>
          <a:p>
            <a:pPr lvl="1"/>
            <a:endParaRPr lang="en-US" dirty="0"/>
          </a:p>
          <a:p>
            <a:endParaRPr lang="en-US" dirty="0"/>
          </a:p>
        </p:txBody>
      </p:sp>
      <p:grpSp>
        <p:nvGrpSpPr>
          <p:cNvPr id="4" name="Group 3"/>
          <p:cNvGrpSpPr/>
          <p:nvPr/>
        </p:nvGrpSpPr>
        <p:grpSpPr>
          <a:xfrm>
            <a:off x="13294368" y="6223620"/>
            <a:ext cx="4993632" cy="2500313"/>
            <a:chOff x="5792688" y="4297363"/>
            <a:chExt cx="3329088" cy="1666875"/>
          </a:xfrm>
        </p:grpSpPr>
        <p:sp>
          <p:nvSpPr>
            <p:cNvPr id="5" name="Rectangle 4"/>
            <p:cNvSpPr/>
            <p:nvPr/>
          </p:nvSpPr>
          <p:spPr bwMode="auto">
            <a:xfrm rot="16200000" flipV="1">
              <a:off x="6874619" y="3413868"/>
              <a:ext cx="1165225" cy="3329088"/>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11958835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09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rPr>
              <a:t>Debugging a Procedure Example: Creating a New </a:t>
            </a:r>
            <a:r>
              <a:rPr lang="en-US" altLang="en-US" dirty="0">
                <a:latin typeface="Courier New" panose="02070309020205020404" pitchFamily="49" charset="0"/>
                <a:cs typeface="Courier New" panose="02070309020205020404" pitchFamily="49" charset="0"/>
              </a:rPr>
              <a:t>emp_list </a:t>
            </a:r>
            <a:r>
              <a:rPr lang="en-US" altLang="en-US" dirty="0">
                <a:latin typeface="+mj-lt"/>
              </a:rPr>
              <a:t>Procedure</a:t>
            </a:r>
          </a:p>
        </p:txBody>
      </p:sp>
      <p:grpSp>
        <p:nvGrpSpPr>
          <p:cNvPr id="2" name="Group 1"/>
          <p:cNvGrpSpPr/>
          <p:nvPr/>
        </p:nvGrpSpPr>
        <p:grpSpPr>
          <a:xfrm>
            <a:off x="5024411" y="2519353"/>
            <a:ext cx="8239178" cy="7376675"/>
            <a:chOff x="2475856" y="1371601"/>
            <a:chExt cx="5492785" cy="4917783"/>
          </a:xfrm>
        </p:grpSpPr>
        <p:pic>
          <p:nvPicPr>
            <p:cNvPr id="73731" name="Picture 4099"/>
            <p:cNvPicPr>
              <a:picLocks noChangeAspect="1" noChangeArrowheads="1"/>
            </p:cNvPicPr>
            <p:nvPr/>
          </p:nvPicPr>
          <p:blipFill>
            <a:blip r:embed="rId4" cstate="print"/>
            <a:srcRect/>
            <a:stretch>
              <a:fillRect/>
            </a:stretch>
          </p:blipFill>
          <p:spPr bwMode="gray">
            <a:xfrm>
              <a:off x="2475856" y="1371601"/>
              <a:ext cx="5492785" cy="4917783"/>
            </a:xfrm>
            <a:prstGeom prst="rect">
              <a:avLst/>
            </a:prstGeom>
            <a:noFill/>
            <a:ln w="9525">
              <a:solidFill>
                <a:schemeClr val="tx1"/>
              </a:solidFill>
              <a:miter lim="800000"/>
              <a:headEnd type="none" w="sm" len="sm"/>
              <a:tailEnd type="none" w="sm" len="sm"/>
            </a:ln>
          </p:spPr>
        </p:pic>
        <p:sp>
          <p:nvSpPr>
            <p:cNvPr id="4" name="Rectangle 3"/>
            <p:cNvSpPr/>
            <p:nvPr/>
          </p:nvSpPr>
          <p:spPr bwMode="auto">
            <a:xfrm>
              <a:off x="2743199" y="3703492"/>
              <a:ext cx="912813" cy="137160"/>
            </a:xfrm>
            <a:prstGeom prst="rect">
              <a:avLst/>
            </a:prstGeom>
            <a:noFill/>
            <a:ln w="28575" cap="flat" cmpd="sng" algn="ctr">
              <a:solidFill>
                <a:schemeClr val="accent1">
                  <a:lumMod val="60000"/>
                  <a:lumOff val="40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5" name="Rectangle 4"/>
            <p:cNvSpPr/>
            <p:nvPr/>
          </p:nvSpPr>
          <p:spPr bwMode="auto">
            <a:xfrm>
              <a:off x="2846382" y="4988722"/>
              <a:ext cx="2867030" cy="137160"/>
            </a:xfrm>
            <a:prstGeom prst="rect">
              <a:avLst/>
            </a:prstGeom>
            <a:noFill/>
            <a:ln w="28575" cap="flat" cmpd="sng" algn="ctr">
              <a:solidFill>
                <a:schemeClr val="accent1">
                  <a:lumMod val="60000"/>
                  <a:lumOff val="40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6" name="Rectangle 5"/>
            <p:cNvSpPr/>
            <p:nvPr/>
          </p:nvSpPr>
          <p:spPr bwMode="auto">
            <a:xfrm>
              <a:off x="2743199" y="5628334"/>
              <a:ext cx="1370013" cy="137160"/>
            </a:xfrm>
            <a:prstGeom prst="rect">
              <a:avLst/>
            </a:prstGeom>
            <a:noFill/>
            <a:ln w="28575" cap="flat" cmpd="sng" algn="ctr">
              <a:solidFill>
                <a:schemeClr val="accent1">
                  <a:lumMod val="60000"/>
                  <a:lumOff val="40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1084373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rPr>
              <a:t>Debugging a Procedure Example: Creating a New </a:t>
            </a:r>
            <a:r>
              <a:rPr lang="en-US" altLang="en-US" dirty="0">
                <a:latin typeface="Courier New" panose="02070309020205020404" pitchFamily="49" charset="0"/>
                <a:cs typeface="Courier New" panose="02070309020205020404" pitchFamily="49" charset="0"/>
              </a:rPr>
              <a:t>get_location</a:t>
            </a:r>
            <a:r>
              <a:rPr lang="en-US" altLang="en-US" dirty="0">
                <a:latin typeface="+mj-lt"/>
              </a:rPr>
              <a:t> Function</a:t>
            </a:r>
          </a:p>
        </p:txBody>
      </p:sp>
      <p:pic>
        <p:nvPicPr>
          <p:cNvPr id="75779" name="Picture 3"/>
          <p:cNvPicPr>
            <a:picLocks noChangeAspect="1" noChangeArrowheads="1"/>
          </p:cNvPicPr>
          <p:nvPr/>
        </p:nvPicPr>
        <p:blipFill>
          <a:blip r:embed="rId4" cstate="print"/>
          <a:srcRect/>
          <a:stretch>
            <a:fillRect/>
          </a:stretch>
        </p:blipFill>
        <p:spPr bwMode="gray">
          <a:xfrm>
            <a:off x="4323836" y="2971800"/>
            <a:ext cx="9640328" cy="3635868"/>
          </a:xfrm>
          <a:prstGeom prst="rect">
            <a:avLst/>
          </a:prstGeom>
          <a:noFill/>
          <a:ln w="9525">
            <a:solidFill>
              <a:schemeClr val="tx1"/>
            </a:solidFill>
            <a:miter lim="800000"/>
            <a:headEnd type="none" w="sm" len="sm"/>
            <a:tailEnd type="none" w="sm" len="sm"/>
          </a:ln>
        </p:spPr>
      </p:pic>
    </p:spTree>
    <p:custDataLst>
      <p:tags r:id="rId1"/>
    </p:custDataLst>
    <p:extLst>
      <p:ext uri="{BB962C8B-B14F-4D97-AF65-F5344CB8AC3E}">
        <p14:creationId xmlns:p14="http://schemas.microsoft.com/office/powerpoint/2010/main" val="1614652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rPr>
              <a:t>Setting Breakpoints and Compiling </a:t>
            </a:r>
            <a:r>
              <a:rPr lang="en-US" altLang="en-US" dirty="0" err="1">
                <a:latin typeface="Courier New" panose="02070309020205020404" pitchFamily="49" charset="0"/>
                <a:cs typeface="Courier New" panose="02070309020205020404" pitchFamily="49" charset="0"/>
              </a:rPr>
              <a:t>emp_list</a:t>
            </a:r>
            <a:r>
              <a:rPr lang="en-US" altLang="en-US" dirty="0">
                <a:latin typeface="Courier New" panose="02070309020205020404" pitchFamily="49" charset="0"/>
                <a:cs typeface="Courier New" panose="02070309020205020404" pitchFamily="49" charset="0"/>
              </a:rPr>
              <a:t> </a:t>
            </a:r>
            <a:r>
              <a:rPr lang="en-US" altLang="en-US" dirty="0">
                <a:latin typeface="+mj-lt"/>
              </a:rPr>
              <a:t>for Debug Mode</a:t>
            </a:r>
          </a:p>
        </p:txBody>
      </p:sp>
      <p:pic>
        <p:nvPicPr>
          <p:cNvPr id="77827" name="Picture 11"/>
          <p:cNvPicPr>
            <a:picLocks noChangeAspect="1" noChangeArrowheads="1"/>
          </p:cNvPicPr>
          <p:nvPr/>
        </p:nvPicPr>
        <p:blipFill>
          <a:blip r:embed="rId4" cstate="print"/>
          <a:srcRect/>
          <a:stretch>
            <a:fillRect/>
          </a:stretch>
        </p:blipFill>
        <p:spPr bwMode="auto">
          <a:xfrm>
            <a:off x="5764715" y="1978822"/>
            <a:ext cx="6758571" cy="7517429"/>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098786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Course Road Map</a:t>
            </a:r>
          </a:p>
        </p:txBody>
      </p:sp>
      <p:grpSp>
        <p:nvGrpSpPr>
          <p:cNvPr id="3" name="Group 2">
            <a:extLst>
              <a:ext uri="{FF2B5EF4-FFF2-40B4-BE49-F238E27FC236}">
                <a16:creationId xmlns:a16="http://schemas.microsoft.com/office/drawing/2014/main" id="{C35B4E20-2977-44F7-9A10-D6305898A3CE}"/>
              </a:ext>
            </a:extLst>
          </p:cNvPr>
          <p:cNvGrpSpPr/>
          <p:nvPr/>
        </p:nvGrpSpPr>
        <p:grpSpPr>
          <a:xfrm>
            <a:off x="-1016" y="1975148"/>
            <a:ext cx="16784488" cy="7773970"/>
            <a:chOff x="-1016" y="2119165"/>
            <a:chExt cx="16784488" cy="7773970"/>
          </a:xfrm>
        </p:grpSpPr>
        <p:sp>
          <p:nvSpPr>
            <p:cNvPr id="25" name="Rounded Rectangle 24"/>
            <p:cNvSpPr/>
            <p:nvPr/>
          </p:nvSpPr>
          <p:spPr bwMode="auto">
            <a:xfrm>
              <a:off x="-1016" y="2119165"/>
              <a:ext cx="16784488" cy="7764424"/>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6" name="Rounded Rectangle 25"/>
            <p:cNvSpPr/>
            <p:nvPr/>
          </p:nvSpPr>
          <p:spPr bwMode="auto">
            <a:xfrm>
              <a:off x="3982369" y="4384034"/>
              <a:ext cx="1440264" cy="1473621"/>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8" name="Rounded Rectangle 27"/>
            <p:cNvSpPr/>
            <p:nvPr/>
          </p:nvSpPr>
          <p:spPr bwMode="auto">
            <a:xfrm>
              <a:off x="3982369" y="5968412"/>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9" name="Rounded Rectangle 28"/>
            <p:cNvSpPr/>
            <p:nvPr/>
          </p:nvSpPr>
          <p:spPr bwMode="auto">
            <a:xfrm>
              <a:off x="3982369" y="7535328"/>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0" name="Rectangle 29"/>
            <p:cNvSpPr/>
            <p:nvPr/>
          </p:nvSpPr>
          <p:spPr bwMode="auto">
            <a:xfrm>
              <a:off x="134470" y="2138081"/>
              <a:ext cx="5049549" cy="7755054"/>
            </a:xfrm>
            <a:prstGeom prst="rect">
              <a:avLst/>
            </a:prstGeom>
            <a:gradFill flip="none" rotWithShape="1">
              <a:gsLst>
                <a:gs pos="0">
                  <a:schemeClr val="bg1"/>
                </a:gs>
                <a:gs pos="17000">
                  <a:srgbClr val="DCE3E4"/>
                </a:gs>
                <a:gs pos="87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2" name="Freeform 31"/>
            <p:cNvSpPr/>
            <p:nvPr/>
          </p:nvSpPr>
          <p:spPr bwMode="auto">
            <a:xfrm>
              <a:off x="-1016" y="4435044"/>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3" name="Freeform 32"/>
            <p:cNvSpPr/>
            <p:nvPr/>
          </p:nvSpPr>
          <p:spPr bwMode="auto">
            <a:xfrm>
              <a:off x="-1016" y="6016211"/>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4" name="Freeform 33"/>
            <p:cNvSpPr/>
            <p:nvPr/>
          </p:nvSpPr>
          <p:spPr bwMode="auto">
            <a:xfrm>
              <a:off x="-1016" y="7579868"/>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6" name="TextBox 35"/>
            <p:cNvSpPr txBox="1"/>
            <p:nvPr/>
          </p:nvSpPr>
          <p:spPr>
            <a:xfrm>
              <a:off x="535208" y="4913093"/>
              <a:ext cx="4700188"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b="1" dirty="0">
                  <a:solidFill>
                    <a:schemeClr val="bg1"/>
                  </a:solidFill>
                  <a:latin typeface="Oracle Sans" panose="020B0503020204020204" pitchFamily="34" charset="0"/>
                  <a:cs typeface="Oracle Sans" panose="020B0503020204020204" pitchFamily="34" charset="0"/>
                </a:rPr>
                <a:t>Unit 4: Working with Sub programs</a:t>
              </a:r>
            </a:p>
          </p:txBody>
        </p:sp>
        <p:sp>
          <p:nvSpPr>
            <p:cNvPr id="37" name="TextBox 36"/>
            <p:cNvSpPr txBox="1"/>
            <p:nvPr/>
          </p:nvSpPr>
          <p:spPr>
            <a:xfrm>
              <a:off x="535208" y="6499240"/>
              <a:ext cx="4655955"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Oracle Sans" panose="020B0503020204020204" pitchFamily="34" charset="0"/>
                  <a:cs typeface="Oracle Sans" panose="020B0503020204020204" pitchFamily="34" charset="0"/>
                </a:rPr>
                <a:t>Unit  5: Working with Triggers</a:t>
              </a:r>
            </a:p>
          </p:txBody>
        </p:sp>
        <p:sp>
          <p:nvSpPr>
            <p:cNvPr id="38" name="TextBox 37"/>
            <p:cNvSpPr txBox="1"/>
            <p:nvPr/>
          </p:nvSpPr>
          <p:spPr>
            <a:xfrm>
              <a:off x="535208" y="8057920"/>
              <a:ext cx="4655955"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Oracle Sans" panose="020B0503020204020204" pitchFamily="34" charset="0"/>
                  <a:cs typeface="Oracle Sans" panose="020B0503020204020204" pitchFamily="34" charset="0"/>
                </a:rPr>
                <a:t>Unit  6: Working with PL/SQL Code</a:t>
              </a:r>
            </a:p>
          </p:txBody>
        </p:sp>
        <p:sp>
          <p:nvSpPr>
            <p:cNvPr id="39" name="Rounded Rectangle 38"/>
            <p:cNvSpPr/>
            <p:nvPr/>
          </p:nvSpPr>
          <p:spPr bwMode="auto">
            <a:xfrm>
              <a:off x="5974321" y="2249467"/>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0" name="TextBox 39"/>
            <p:cNvSpPr txBox="1"/>
            <p:nvPr/>
          </p:nvSpPr>
          <p:spPr>
            <a:xfrm>
              <a:off x="6890620" y="2524806"/>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Oracle Sans" panose="020B0503020204020204" pitchFamily="34" charset="0"/>
                  <a:cs typeface="Oracle Sans" panose="020B0503020204020204" pitchFamily="34" charset="0"/>
                </a:rPr>
                <a:t>Lesson 11: Creating Procedures</a:t>
              </a:r>
            </a:p>
          </p:txBody>
        </p:sp>
        <p:sp>
          <p:nvSpPr>
            <p:cNvPr id="41" name="Isosceles Triangle 40"/>
            <p:cNvSpPr>
              <a:spLocks noChangeAspect="1"/>
            </p:cNvSpPr>
            <p:nvPr/>
          </p:nvSpPr>
          <p:spPr bwMode="auto">
            <a:xfrm rot="5400000">
              <a:off x="6237620" y="2585656"/>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2" name="Rounded Rectangle 41"/>
            <p:cNvSpPr/>
            <p:nvPr/>
          </p:nvSpPr>
          <p:spPr bwMode="auto">
            <a:xfrm>
              <a:off x="5974321" y="3338787"/>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3" name="TextBox 42"/>
            <p:cNvSpPr txBox="1"/>
            <p:nvPr/>
          </p:nvSpPr>
          <p:spPr>
            <a:xfrm>
              <a:off x="6890620" y="3614124"/>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Oracle Sans" panose="020B0503020204020204" pitchFamily="34" charset="0"/>
                  <a:cs typeface="Oracle Sans" panose="020B0503020204020204" pitchFamily="34" charset="0"/>
                </a:rPr>
                <a:t>Lesson 12: Creating Functions</a:t>
              </a:r>
            </a:p>
          </p:txBody>
        </p:sp>
        <p:sp>
          <p:nvSpPr>
            <p:cNvPr id="44" name="Isosceles Triangle 43"/>
            <p:cNvSpPr>
              <a:spLocks noChangeAspect="1"/>
            </p:cNvSpPr>
            <p:nvPr/>
          </p:nvSpPr>
          <p:spPr bwMode="auto">
            <a:xfrm rot="5400000">
              <a:off x="6237620" y="3674976"/>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5" name="Rounded Rectangle 44"/>
            <p:cNvSpPr/>
            <p:nvPr/>
          </p:nvSpPr>
          <p:spPr bwMode="auto">
            <a:xfrm>
              <a:off x="5974321" y="4422102"/>
              <a:ext cx="8574398" cy="966176"/>
            </a:xfrm>
            <a:prstGeom prst="roundRect">
              <a:avLst>
                <a:gd name="adj" fmla="val 28911"/>
              </a:avLst>
            </a:prstGeom>
            <a:gradFill>
              <a:gsLst>
                <a:gs pos="3000">
                  <a:schemeClr val="bg2">
                    <a:lumMod val="90000"/>
                  </a:schemeClr>
                </a:gs>
                <a:gs pos="24000">
                  <a:schemeClr val="bg2">
                    <a:lumMod val="75000"/>
                  </a:schemeClr>
                </a:gs>
                <a:gs pos="100000">
                  <a:schemeClr val="bg2">
                    <a:lumMod val="50000"/>
                  </a:schemeClr>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6" name="TextBox 45"/>
            <p:cNvSpPr txBox="1"/>
            <p:nvPr/>
          </p:nvSpPr>
          <p:spPr>
            <a:xfrm>
              <a:off x="6890620" y="4697438"/>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b="1" dirty="0">
                  <a:solidFill>
                    <a:schemeClr val="bg1"/>
                  </a:solidFill>
                  <a:latin typeface="Oracle Sans" panose="020B0503020204020204" pitchFamily="34" charset="0"/>
                  <a:cs typeface="Oracle Sans" panose="020B0503020204020204" pitchFamily="34" charset="0"/>
                </a:rPr>
                <a:t>Lesson  13: Debugging Subprograms</a:t>
              </a:r>
            </a:p>
          </p:txBody>
        </p:sp>
        <p:sp>
          <p:nvSpPr>
            <p:cNvPr id="47" name="Isosceles Triangle 46"/>
            <p:cNvSpPr>
              <a:spLocks noChangeAspect="1"/>
            </p:cNvSpPr>
            <p:nvPr/>
          </p:nvSpPr>
          <p:spPr bwMode="auto">
            <a:xfrm rot="5400000">
              <a:off x="6237620" y="4758291"/>
              <a:ext cx="440700" cy="293798"/>
            </a:xfrm>
            <a:prstGeom prst="triangle">
              <a:avLst/>
            </a:prstGeom>
            <a:solidFill>
              <a:schemeClr val="accent1"/>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8" name="Rounded Rectangle 47"/>
            <p:cNvSpPr/>
            <p:nvPr/>
          </p:nvSpPr>
          <p:spPr bwMode="auto">
            <a:xfrm>
              <a:off x="5974321" y="5513035"/>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9" name="TextBox 48"/>
            <p:cNvSpPr txBox="1"/>
            <p:nvPr/>
          </p:nvSpPr>
          <p:spPr>
            <a:xfrm>
              <a:off x="6890620" y="5788373"/>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14: Creating Packages</a:t>
              </a:r>
            </a:p>
          </p:txBody>
        </p:sp>
        <p:sp>
          <p:nvSpPr>
            <p:cNvPr id="50" name="Isosceles Triangle 49"/>
            <p:cNvSpPr>
              <a:spLocks noChangeAspect="1"/>
            </p:cNvSpPr>
            <p:nvPr/>
          </p:nvSpPr>
          <p:spPr bwMode="auto">
            <a:xfrm rot="5400000">
              <a:off x="6237620" y="5849224"/>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1" name="Rounded Rectangle 50"/>
            <p:cNvSpPr/>
            <p:nvPr/>
          </p:nvSpPr>
          <p:spPr bwMode="auto">
            <a:xfrm>
              <a:off x="5974321" y="6603969"/>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2" name="TextBox 51"/>
            <p:cNvSpPr txBox="1"/>
            <p:nvPr/>
          </p:nvSpPr>
          <p:spPr>
            <a:xfrm>
              <a:off x="6890620" y="6879306"/>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15: Working with Packages</a:t>
              </a:r>
            </a:p>
          </p:txBody>
        </p:sp>
        <p:sp>
          <p:nvSpPr>
            <p:cNvPr id="53" name="Isosceles Triangle 52"/>
            <p:cNvSpPr>
              <a:spLocks noChangeAspect="1"/>
            </p:cNvSpPr>
            <p:nvPr/>
          </p:nvSpPr>
          <p:spPr bwMode="auto">
            <a:xfrm rot="5400000">
              <a:off x="6237620" y="6940158"/>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4" name="Rounded Rectangle 53"/>
            <p:cNvSpPr/>
            <p:nvPr/>
          </p:nvSpPr>
          <p:spPr bwMode="auto">
            <a:xfrm>
              <a:off x="5974321" y="7694902"/>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5" name="TextBox 54"/>
            <p:cNvSpPr txBox="1"/>
            <p:nvPr/>
          </p:nvSpPr>
          <p:spPr>
            <a:xfrm>
              <a:off x="6890620" y="7808659"/>
              <a:ext cx="6737417"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16: Using Oracle-Supplied Packages in Application Development</a:t>
              </a:r>
            </a:p>
          </p:txBody>
        </p:sp>
        <p:sp>
          <p:nvSpPr>
            <p:cNvPr id="56" name="Isosceles Triangle 55"/>
            <p:cNvSpPr>
              <a:spLocks noChangeAspect="1"/>
            </p:cNvSpPr>
            <p:nvPr/>
          </p:nvSpPr>
          <p:spPr bwMode="auto">
            <a:xfrm rot="5400000">
              <a:off x="6237620" y="8031091"/>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7" name="Rounded Rectangle 56"/>
            <p:cNvSpPr/>
            <p:nvPr/>
          </p:nvSpPr>
          <p:spPr bwMode="auto">
            <a:xfrm>
              <a:off x="5974321" y="8785836"/>
              <a:ext cx="8574398" cy="966176"/>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8" name="TextBox 57"/>
            <p:cNvSpPr txBox="1"/>
            <p:nvPr/>
          </p:nvSpPr>
          <p:spPr>
            <a:xfrm>
              <a:off x="6890620" y="9061173"/>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17: Using Dynamic SQL</a:t>
              </a:r>
            </a:p>
          </p:txBody>
        </p:sp>
        <p:sp>
          <p:nvSpPr>
            <p:cNvPr id="59" name="Isosceles Triangle 58"/>
            <p:cNvSpPr>
              <a:spLocks noChangeAspect="1"/>
            </p:cNvSpPr>
            <p:nvPr/>
          </p:nvSpPr>
          <p:spPr bwMode="auto">
            <a:xfrm rot="5400000">
              <a:off x="6237620" y="9122025"/>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1506556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rPr>
              <a:t>Compiling the </a:t>
            </a:r>
            <a:r>
              <a:rPr lang="en-US" altLang="en-US" dirty="0" err="1">
                <a:latin typeface="Courier New" panose="02070309020205020404" pitchFamily="49" charset="0"/>
                <a:cs typeface="Courier New" panose="02070309020205020404" pitchFamily="49" charset="0"/>
              </a:rPr>
              <a:t>get_location</a:t>
            </a:r>
            <a:r>
              <a:rPr lang="en-US" altLang="en-US" dirty="0">
                <a:latin typeface="Courier New" panose="02070309020205020404" pitchFamily="49" charset="0"/>
                <a:cs typeface="Courier New" panose="02070309020205020404" pitchFamily="49" charset="0"/>
              </a:rPr>
              <a:t> </a:t>
            </a:r>
            <a:r>
              <a:rPr lang="en-US" altLang="en-US" dirty="0">
                <a:latin typeface="+mj-lt"/>
              </a:rPr>
              <a:t>Function for Debug Mode</a:t>
            </a:r>
          </a:p>
        </p:txBody>
      </p:sp>
      <p:pic>
        <p:nvPicPr>
          <p:cNvPr id="79875" name="Picture 7"/>
          <p:cNvPicPr>
            <a:picLocks noChangeAspect="1" noChangeArrowheads="1"/>
          </p:cNvPicPr>
          <p:nvPr/>
        </p:nvPicPr>
        <p:blipFill>
          <a:blip r:embed="rId4" cstate="print"/>
          <a:srcRect/>
          <a:stretch>
            <a:fillRect/>
          </a:stretch>
        </p:blipFill>
        <p:spPr bwMode="auto">
          <a:xfrm>
            <a:off x="5686857" y="2407196"/>
            <a:ext cx="6914286" cy="574285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095076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1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rPr>
              <a:t>Debugging </a:t>
            </a:r>
            <a:r>
              <a:rPr lang="en-US" altLang="en-US" dirty="0">
                <a:latin typeface="Courier New" panose="02070309020205020404" pitchFamily="49" charset="0"/>
                <a:cs typeface="Courier New" panose="02070309020205020404" pitchFamily="49" charset="0"/>
              </a:rPr>
              <a:t>emp_list </a:t>
            </a:r>
            <a:r>
              <a:rPr lang="en-US" altLang="en-US" dirty="0">
                <a:latin typeface="+mj-lt"/>
              </a:rPr>
              <a:t>and Entering Values for the </a:t>
            </a:r>
            <a:r>
              <a:rPr lang="en-US" altLang="en-US" dirty="0">
                <a:latin typeface="Courier New" panose="02070309020205020404" pitchFamily="49" charset="0"/>
                <a:cs typeface="Courier New" panose="02070309020205020404" pitchFamily="49" charset="0"/>
              </a:rPr>
              <a:t>PMAXROWS</a:t>
            </a:r>
            <a:r>
              <a:rPr lang="en-US" altLang="en-US" dirty="0">
                <a:latin typeface="+mj-lt"/>
              </a:rPr>
              <a:t> Parameter</a:t>
            </a:r>
          </a:p>
        </p:txBody>
      </p:sp>
      <p:grpSp>
        <p:nvGrpSpPr>
          <p:cNvPr id="2" name="Group 1"/>
          <p:cNvGrpSpPr/>
          <p:nvPr/>
        </p:nvGrpSpPr>
        <p:grpSpPr>
          <a:xfrm>
            <a:off x="3254834" y="2684175"/>
            <a:ext cx="11778333" cy="6995829"/>
            <a:chOff x="1218882" y="1557338"/>
            <a:chExt cx="7852222" cy="4663886"/>
          </a:xfrm>
        </p:grpSpPr>
        <p:pic>
          <p:nvPicPr>
            <p:cNvPr id="81922" name="Picture 10"/>
            <p:cNvPicPr>
              <a:picLocks noChangeAspect="1" noChangeArrowheads="1"/>
            </p:cNvPicPr>
            <p:nvPr/>
          </p:nvPicPr>
          <p:blipFill>
            <a:blip r:embed="rId4" cstate="print"/>
            <a:srcRect/>
            <a:stretch>
              <a:fillRect/>
            </a:stretch>
          </p:blipFill>
          <p:spPr bwMode="auto">
            <a:xfrm>
              <a:off x="1218882" y="1557338"/>
              <a:ext cx="4819048" cy="1180952"/>
            </a:xfrm>
            <a:prstGeom prst="rect">
              <a:avLst/>
            </a:prstGeom>
            <a:noFill/>
            <a:ln w="9525">
              <a:noFill/>
              <a:miter lim="800000"/>
              <a:headEnd/>
              <a:tailEnd/>
            </a:ln>
          </p:spPr>
        </p:pic>
        <p:sp>
          <p:nvSpPr>
            <p:cNvPr id="81924" name="Rectangle 6"/>
            <p:cNvSpPr>
              <a:spLocks noChangeArrowheads="1"/>
            </p:cNvSpPr>
            <p:nvPr/>
          </p:nvSpPr>
          <p:spPr bwMode="gray">
            <a:xfrm>
              <a:off x="5929356" y="4605338"/>
              <a:ext cx="406294" cy="228600"/>
            </a:xfrm>
            <a:prstGeom prst="rect">
              <a:avLst/>
            </a:prstGeom>
            <a:noFill/>
            <a:ln w="28575">
              <a:solidFill>
                <a:schemeClr val="accent2"/>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pitchFamily="34" charset="0"/>
                <a:buNone/>
              </a:pPr>
              <a:endParaRPr lang="en-US" altLang="en-US" dirty="0">
                <a:latin typeface="Oracle Sans" panose="020B0503020204020204" pitchFamily="34" charset="0"/>
                <a:cs typeface="Oracle Sans" panose="020B0503020204020204" pitchFamily="34" charset="0"/>
              </a:endParaRPr>
            </a:p>
          </p:txBody>
        </p:sp>
        <p:sp>
          <p:nvSpPr>
            <p:cNvPr id="81925" name="Text Box 8"/>
            <p:cNvSpPr txBox="1">
              <a:spLocks noChangeArrowheads="1"/>
            </p:cNvSpPr>
            <p:nvPr/>
          </p:nvSpPr>
          <p:spPr bwMode="auto">
            <a:xfrm>
              <a:off x="1321865" y="3475038"/>
              <a:ext cx="2614818" cy="830997"/>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400" dirty="0">
                  <a:latin typeface="Oracle Sans" panose="020B0503020204020204" pitchFamily="34" charset="0"/>
                  <a:cs typeface="Oracle Sans" panose="020B0503020204020204" pitchFamily="34" charset="0"/>
                </a:rPr>
                <a:t>Enter the procedure’s</a:t>
              </a:r>
              <a:br>
                <a:rPr lang="en-US" altLang="en-US" sz="2400" dirty="0">
                  <a:latin typeface="Oracle Sans" panose="020B0503020204020204" pitchFamily="34" charset="0"/>
                  <a:cs typeface="Oracle Sans" panose="020B0503020204020204" pitchFamily="34" charset="0"/>
                </a:rPr>
              </a:br>
              <a:r>
                <a:rPr lang="en-US" altLang="en-US" sz="2400" dirty="0">
                  <a:latin typeface="Oracle Sans" panose="020B0503020204020204" pitchFamily="34" charset="0"/>
                  <a:cs typeface="Oracle Sans" panose="020B0503020204020204" pitchFamily="34" charset="0"/>
                </a:rPr>
                <a:t>parameter value using the </a:t>
              </a:r>
              <a:br>
                <a:rPr lang="en-US" altLang="en-US" sz="2400" dirty="0">
                  <a:latin typeface="Oracle Sans" panose="020B0503020204020204" pitchFamily="34" charset="0"/>
                  <a:cs typeface="Oracle Sans" panose="020B0503020204020204" pitchFamily="34" charset="0"/>
                </a:rPr>
              </a:br>
              <a:r>
                <a:rPr lang="en-US" altLang="en-US" sz="2400" dirty="0">
                  <a:latin typeface="Oracle Sans" panose="020B0503020204020204" pitchFamily="34" charset="0"/>
                  <a:cs typeface="Oracle Sans" panose="020B0503020204020204" pitchFamily="34" charset="0"/>
                </a:rPr>
                <a:t>anonymous block.</a:t>
              </a:r>
            </a:p>
          </p:txBody>
        </p:sp>
        <p:sp>
          <p:nvSpPr>
            <p:cNvPr id="81926" name="Freeform 11"/>
            <p:cNvSpPr>
              <a:spLocks/>
            </p:cNvSpPr>
            <p:nvPr/>
          </p:nvSpPr>
          <p:spPr bwMode="auto">
            <a:xfrm>
              <a:off x="2630332" y="4268788"/>
              <a:ext cx="2234618" cy="457200"/>
            </a:xfrm>
            <a:custGeom>
              <a:avLst/>
              <a:gdLst>
                <a:gd name="T0" fmla="*/ 0 w 1056"/>
                <a:gd name="T1" fmla="*/ 0 h 288"/>
                <a:gd name="T2" fmla="*/ 0 w 1056"/>
                <a:gd name="T3" fmla="*/ 2147483646 h 288"/>
                <a:gd name="T4" fmla="*/ 2147483646 w 1056"/>
                <a:gd name="T5" fmla="*/ 2147483646 h 288"/>
                <a:gd name="T6" fmla="*/ 0 60000 65536"/>
                <a:gd name="T7" fmla="*/ 0 60000 65536"/>
                <a:gd name="T8" fmla="*/ 0 60000 65536"/>
                <a:gd name="T9" fmla="*/ 0 w 1056"/>
                <a:gd name="T10" fmla="*/ 0 h 288"/>
                <a:gd name="T11" fmla="*/ 1056 w 1056"/>
                <a:gd name="T12" fmla="*/ 288 h 288"/>
              </a:gdLst>
              <a:ahLst/>
              <a:cxnLst>
                <a:cxn ang="T6">
                  <a:pos x="T0" y="T1"/>
                </a:cxn>
                <a:cxn ang="T7">
                  <a:pos x="T2" y="T3"/>
                </a:cxn>
                <a:cxn ang="T8">
                  <a:pos x="T4" y="T5"/>
                </a:cxn>
              </a:cxnLst>
              <a:rect l="T9" t="T10" r="T11" b="T12"/>
              <a:pathLst>
                <a:path w="1056" h="288">
                  <a:moveTo>
                    <a:pt x="0" y="0"/>
                  </a:moveTo>
                  <a:lnTo>
                    <a:pt x="0" y="288"/>
                  </a:lnTo>
                  <a:lnTo>
                    <a:pt x="1056" y="288"/>
                  </a:lnTo>
                </a:path>
              </a:pathLst>
            </a:custGeom>
            <a:noFill/>
            <a:ln w="28575" cap="flat" cmpd="sng">
              <a:solidFill>
                <a:schemeClr val="tx1"/>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81927" name="Picture 11"/>
            <p:cNvPicPr>
              <a:picLocks noChangeAspect="1" noChangeArrowheads="1"/>
            </p:cNvPicPr>
            <p:nvPr/>
          </p:nvPicPr>
          <p:blipFill>
            <a:blip r:embed="rId5" cstate="print"/>
            <a:srcRect/>
            <a:stretch>
              <a:fillRect/>
            </a:stretch>
          </p:blipFill>
          <p:spPr bwMode="auto">
            <a:xfrm>
              <a:off x="4977104" y="2928938"/>
              <a:ext cx="4094000" cy="3292286"/>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1715421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Debugging </a:t>
            </a:r>
            <a:r>
              <a:rPr lang="en-US" altLang="en-US" dirty="0">
                <a:latin typeface="Courier New" panose="02070309020205020404" pitchFamily="49" charset="0"/>
                <a:cs typeface="Courier New" panose="02070309020205020404" pitchFamily="49" charset="0"/>
              </a:rPr>
              <a:t>emp_list:</a:t>
            </a:r>
            <a:r>
              <a:rPr lang="en-US" altLang="en-US" dirty="0">
                <a:latin typeface="+mj-lt"/>
                <a:cs typeface="Oracle Sans" panose="020B0503020204020204" pitchFamily="34" charset="0"/>
              </a:rPr>
              <a:t> Step Into (F7) the Code</a:t>
            </a:r>
          </a:p>
        </p:txBody>
      </p:sp>
      <p:grpSp>
        <p:nvGrpSpPr>
          <p:cNvPr id="3" name="Group 2">
            <a:extLst>
              <a:ext uri="{FF2B5EF4-FFF2-40B4-BE49-F238E27FC236}">
                <a16:creationId xmlns:a16="http://schemas.microsoft.com/office/drawing/2014/main" id="{9BB647B5-BAE1-4282-90A6-0CE6976F7F9A}"/>
              </a:ext>
            </a:extLst>
          </p:cNvPr>
          <p:cNvGrpSpPr/>
          <p:nvPr/>
        </p:nvGrpSpPr>
        <p:grpSpPr>
          <a:xfrm>
            <a:off x="4255445" y="2227394"/>
            <a:ext cx="9777110" cy="7092570"/>
            <a:chOff x="2622325" y="1969295"/>
            <a:chExt cx="9777110" cy="7092570"/>
          </a:xfrm>
        </p:grpSpPr>
        <p:sp>
          <p:nvSpPr>
            <p:cNvPr id="11" name="Oval 33"/>
            <p:cNvSpPr>
              <a:spLocks noChangeAspect="1" noChangeArrowheads="1"/>
            </p:cNvSpPr>
            <p:nvPr/>
          </p:nvSpPr>
          <p:spPr bwMode="auto">
            <a:xfrm>
              <a:off x="5147292" y="5170536"/>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a:t>
              </a:r>
            </a:p>
          </p:txBody>
        </p:sp>
        <p:pic>
          <p:nvPicPr>
            <p:cNvPr id="83971" name="Picture 7"/>
            <p:cNvPicPr>
              <a:picLocks noChangeAspect="1" noChangeArrowheads="1"/>
            </p:cNvPicPr>
            <p:nvPr/>
          </p:nvPicPr>
          <p:blipFill>
            <a:blip r:embed="rId4" cstate="print"/>
            <a:srcRect/>
            <a:stretch>
              <a:fillRect/>
            </a:stretch>
          </p:blipFill>
          <p:spPr bwMode="auto">
            <a:xfrm>
              <a:off x="5920008" y="1969295"/>
              <a:ext cx="6479427" cy="7092570"/>
            </a:xfrm>
            <a:prstGeom prst="rect">
              <a:avLst/>
            </a:prstGeom>
            <a:noFill/>
            <a:ln w="9525">
              <a:noFill/>
              <a:miter lim="800000"/>
              <a:headEnd/>
              <a:tailEnd/>
            </a:ln>
          </p:spPr>
        </p:pic>
        <p:sp>
          <p:nvSpPr>
            <p:cNvPr id="83972" name="Text Box 7"/>
            <p:cNvSpPr txBox="1">
              <a:spLocks noChangeArrowheads="1"/>
            </p:cNvSpPr>
            <p:nvPr/>
          </p:nvSpPr>
          <p:spPr bwMode="auto">
            <a:xfrm>
              <a:off x="2622325" y="4892332"/>
              <a:ext cx="2453075" cy="1246496"/>
            </a:xfrm>
            <a:prstGeom prst="rect">
              <a:avLst/>
            </a:prstGeom>
            <a:noFill/>
            <a:ln w="2857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400" dirty="0">
                  <a:latin typeface="Oracle Sans" panose="020B0503020204020204" pitchFamily="34" charset="0"/>
                  <a:cs typeface="Oracle Sans" panose="020B0503020204020204" pitchFamily="34" charset="0"/>
                </a:rPr>
                <a:t>Program </a:t>
              </a:r>
              <a:br>
                <a:rPr lang="en-US" altLang="en-US" sz="2400" dirty="0">
                  <a:latin typeface="Oracle Sans" panose="020B0503020204020204" pitchFamily="34" charset="0"/>
                  <a:cs typeface="Oracle Sans" panose="020B0503020204020204" pitchFamily="34" charset="0"/>
                </a:rPr>
              </a:br>
              <a:r>
                <a:rPr lang="en-US" altLang="en-US" sz="2400" dirty="0">
                  <a:latin typeface="Oracle Sans" panose="020B0503020204020204" pitchFamily="34" charset="0"/>
                  <a:cs typeface="Oracle Sans" panose="020B0503020204020204" pitchFamily="34" charset="0"/>
                </a:rPr>
                <a:t>control stops at </a:t>
              </a:r>
              <a:br>
                <a:rPr lang="en-US" altLang="en-US" sz="2400" dirty="0">
                  <a:latin typeface="Oracle Sans" panose="020B0503020204020204" pitchFamily="34" charset="0"/>
                  <a:cs typeface="Oracle Sans" panose="020B0503020204020204" pitchFamily="34" charset="0"/>
                </a:rPr>
              </a:br>
              <a:r>
                <a:rPr lang="en-US" altLang="en-US" sz="2400" dirty="0">
                  <a:latin typeface="Oracle Sans" panose="020B0503020204020204" pitchFamily="34" charset="0"/>
                  <a:cs typeface="Oracle Sans" panose="020B0503020204020204" pitchFamily="34" charset="0"/>
                </a:rPr>
                <a:t>first breakpoint.</a:t>
              </a:r>
            </a:p>
          </p:txBody>
        </p:sp>
      </p:grpSp>
    </p:spTree>
    <p:custDataLst>
      <p:tags r:id="rId1"/>
    </p:custDataLst>
    <p:extLst>
      <p:ext uri="{BB962C8B-B14F-4D97-AF65-F5344CB8AC3E}">
        <p14:creationId xmlns:p14="http://schemas.microsoft.com/office/powerpoint/2010/main" val="3671917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Viewing the Data</a:t>
            </a:r>
          </a:p>
        </p:txBody>
      </p:sp>
      <p:grpSp>
        <p:nvGrpSpPr>
          <p:cNvPr id="3" name="Group 2">
            <a:extLst>
              <a:ext uri="{FF2B5EF4-FFF2-40B4-BE49-F238E27FC236}">
                <a16:creationId xmlns:a16="http://schemas.microsoft.com/office/drawing/2014/main" id="{EE319BA6-9B92-4991-B16D-53038A78F341}"/>
              </a:ext>
            </a:extLst>
          </p:cNvPr>
          <p:cNvGrpSpPr/>
          <p:nvPr/>
        </p:nvGrpSpPr>
        <p:grpSpPr>
          <a:xfrm>
            <a:off x="1386486" y="2177144"/>
            <a:ext cx="15515031" cy="7214828"/>
            <a:chOff x="1386486" y="2057401"/>
            <a:chExt cx="15515031" cy="7214828"/>
          </a:xfrm>
        </p:grpSpPr>
        <p:sp>
          <p:nvSpPr>
            <p:cNvPr id="88068" name="Freeform 4"/>
            <p:cNvSpPr>
              <a:spLocks/>
            </p:cNvSpPr>
            <p:nvPr/>
          </p:nvSpPr>
          <p:spPr bwMode="auto">
            <a:xfrm>
              <a:off x="3515297" y="2659857"/>
              <a:ext cx="2133045" cy="1028700"/>
            </a:xfrm>
            <a:custGeom>
              <a:avLst/>
              <a:gdLst>
                <a:gd name="T0" fmla="*/ 0 w 336"/>
                <a:gd name="T1" fmla="*/ 0 h 576"/>
                <a:gd name="T2" fmla="*/ 0 w 336"/>
                <a:gd name="T3" fmla="*/ 2147483646 h 576"/>
                <a:gd name="T4" fmla="*/ 2147483646 w 336"/>
                <a:gd name="T5" fmla="*/ 2147483646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lnTo>
                    <a:pt x="0" y="576"/>
                  </a:lnTo>
                  <a:lnTo>
                    <a:pt x="336" y="576"/>
                  </a:lnTo>
                </a:path>
              </a:pathLst>
            </a:custGeom>
            <a:noFill/>
            <a:ln w="28575" cap="flat" cmpd="sng">
              <a:solidFill>
                <a:schemeClr val="accent1">
                  <a:lumMod val="60000"/>
                  <a:lumOff val="40000"/>
                </a:schemeClr>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88069" name="Freeform 5"/>
            <p:cNvSpPr>
              <a:spLocks/>
            </p:cNvSpPr>
            <p:nvPr/>
          </p:nvSpPr>
          <p:spPr bwMode="auto">
            <a:xfrm>
              <a:off x="4701187" y="6743700"/>
              <a:ext cx="2513945" cy="1371600"/>
            </a:xfrm>
            <a:custGeom>
              <a:avLst/>
              <a:gdLst>
                <a:gd name="T0" fmla="*/ 0 w 336"/>
                <a:gd name="T1" fmla="*/ 0 h 576"/>
                <a:gd name="T2" fmla="*/ 0 w 336"/>
                <a:gd name="T3" fmla="*/ 2147483646 h 576"/>
                <a:gd name="T4" fmla="*/ 2147483646 w 336"/>
                <a:gd name="T5" fmla="*/ 2147483646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lnTo>
                    <a:pt x="0" y="576"/>
                  </a:lnTo>
                  <a:lnTo>
                    <a:pt x="336" y="576"/>
                  </a:lnTo>
                </a:path>
              </a:pathLst>
            </a:custGeom>
            <a:noFill/>
            <a:ln w="28575" cap="flat" cmpd="sng">
              <a:solidFill>
                <a:schemeClr val="accent1">
                  <a:lumMod val="60000"/>
                  <a:lumOff val="40000"/>
                </a:schemeClr>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12" name="Picture 11" descr="les03_29.png"/>
            <p:cNvPicPr>
              <a:picLocks noChangeAspect="1"/>
            </p:cNvPicPr>
            <p:nvPr/>
          </p:nvPicPr>
          <p:blipFill>
            <a:blip r:embed="rId4" cstate="print"/>
            <a:stretch>
              <a:fillRect/>
            </a:stretch>
          </p:blipFill>
          <p:spPr>
            <a:xfrm>
              <a:off x="1729386" y="2057401"/>
              <a:ext cx="4700001" cy="528572"/>
            </a:xfrm>
            <a:prstGeom prst="rect">
              <a:avLst/>
            </a:prstGeom>
          </p:spPr>
        </p:pic>
        <p:pic>
          <p:nvPicPr>
            <p:cNvPr id="13" name="Picture 12" descr="les03_30.png"/>
            <p:cNvPicPr>
              <a:picLocks noChangeAspect="1"/>
            </p:cNvPicPr>
            <p:nvPr/>
          </p:nvPicPr>
          <p:blipFill>
            <a:blip r:embed="rId5" cstate="print"/>
            <a:stretch>
              <a:fillRect/>
            </a:stretch>
          </p:blipFill>
          <p:spPr>
            <a:xfrm>
              <a:off x="5729886" y="2857501"/>
              <a:ext cx="9957144" cy="3085715"/>
            </a:xfrm>
            <a:prstGeom prst="rect">
              <a:avLst/>
            </a:prstGeom>
          </p:spPr>
        </p:pic>
        <p:sp>
          <p:nvSpPr>
            <p:cNvPr id="15" name="Rectangle 14"/>
            <p:cNvSpPr/>
            <p:nvPr/>
          </p:nvSpPr>
          <p:spPr bwMode="auto">
            <a:xfrm>
              <a:off x="5729886" y="3771900"/>
              <a:ext cx="9372600" cy="1828800"/>
            </a:xfrm>
            <a:prstGeom prst="rect">
              <a:avLst/>
            </a:prstGeom>
            <a:noFill/>
            <a:ln w="28575" cap="flat" cmpd="sng" algn="ctr">
              <a:solidFill>
                <a:schemeClr val="accent1">
                  <a:lumMod val="60000"/>
                  <a:lumOff val="40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16" name="Picture 15" descr="les03_31.png"/>
            <p:cNvPicPr>
              <a:picLocks noChangeAspect="1"/>
            </p:cNvPicPr>
            <p:nvPr/>
          </p:nvPicPr>
          <p:blipFill>
            <a:blip r:embed="rId6" cstate="print"/>
            <a:stretch>
              <a:fillRect/>
            </a:stretch>
          </p:blipFill>
          <p:spPr>
            <a:xfrm>
              <a:off x="1386486" y="5715001"/>
              <a:ext cx="6157143" cy="985715"/>
            </a:xfrm>
            <a:prstGeom prst="rect">
              <a:avLst/>
            </a:prstGeom>
          </p:spPr>
        </p:pic>
        <p:pic>
          <p:nvPicPr>
            <p:cNvPr id="17" name="Picture 16" descr="les03_32.png"/>
            <p:cNvPicPr>
              <a:picLocks noChangeAspect="1"/>
            </p:cNvPicPr>
            <p:nvPr/>
          </p:nvPicPr>
          <p:blipFill>
            <a:blip r:embed="rId7" cstate="print"/>
            <a:stretch>
              <a:fillRect/>
            </a:stretch>
          </p:blipFill>
          <p:spPr>
            <a:xfrm>
              <a:off x="7330087" y="6400800"/>
              <a:ext cx="9571430" cy="2871429"/>
            </a:xfrm>
            <a:prstGeom prst="rect">
              <a:avLst/>
            </a:prstGeom>
          </p:spPr>
        </p:pic>
        <p:sp>
          <p:nvSpPr>
            <p:cNvPr id="18" name="Rectangle 17"/>
            <p:cNvSpPr/>
            <p:nvPr/>
          </p:nvSpPr>
          <p:spPr bwMode="auto">
            <a:xfrm>
              <a:off x="7330086" y="7315200"/>
              <a:ext cx="9372600" cy="1828800"/>
            </a:xfrm>
            <a:prstGeom prst="rect">
              <a:avLst/>
            </a:prstGeom>
            <a:noFill/>
            <a:ln w="28575" cap="flat" cmpd="sng" algn="ctr">
              <a:solidFill>
                <a:schemeClr val="accent1">
                  <a:lumMod val="60000"/>
                  <a:lumOff val="40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9632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1027"/>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Modifying the Variables While Debugging the Code</a:t>
            </a:r>
          </a:p>
        </p:txBody>
      </p:sp>
      <p:grpSp>
        <p:nvGrpSpPr>
          <p:cNvPr id="2" name="Group 1"/>
          <p:cNvGrpSpPr/>
          <p:nvPr/>
        </p:nvGrpSpPr>
        <p:grpSpPr>
          <a:xfrm>
            <a:off x="1949755" y="2306223"/>
            <a:ext cx="14388491" cy="7157757"/>
            <a:chOff x="1140352" y="1219200"/>
            <a:chExt cx="9592327" cy="4771838"/>
          </a:xfrm>
        </p:grpSpPr>
        <p:pic>
          <p:nvPicPr>
            <p:cNvPr id="17" name="Picture 16" descr="les03_33.png"/>
            <p:cNvPicPr>
              <a:picLocks noChangeAspect="1"/>
            </p:cNvPicPr>
            <p:nvPr/>
          </p:nvPicPr>
          <p:blipFill>
            <a:blip r:embed="rId4" cstate="print"/>
            <a:stretch>
              <a:fillRect/>
            </a:stretch>
          </p:blipFill>
          <p:spPr>
            <a:xfrm>
              <a:off x="1751012" y="1219200"/>
              <a:ext cx="4952381" cy="2219048"/>
            </a:xfrm>
            <a:prstGeom prst="rect">
              <a:avLst/>
            </a:prstGeom>
          </p:spPr>
        </p:pic>
        <p:pic>
          <p:nvPicPr>
            <p:cNvPr id="18" name="Picture 17" descr="les03_34.png"/>
            <p:cNvPicPr>
              <a:picLocks noChangeAspect="1"/>
            </p:cNvPicPr>
            <p:nvPr/>
          </p:nvPicPr>
          <p:blipFill>
            <a:blip r:embed="rId5" cstate="print"/>
            <a:stretch>
              <a:fillRect/>
            </a:stretch>
          </p:blipFill>
          <p:spPr>
            <a:xfrm>
              <a:off x="7466012" y="2590800"/>
              <a:ext cx="3266667" cy="2247619"/>
            </a:xfrm>
            <a:prstGeom prst="rect">
              <a:avLst/>
            </a:prstGeom>
          </p:spPr>
        </p:pic>
        <p:pic>
          <p:nvPicPr>
            <p:cNvPr id="19" name="Picture 18" descr="les03_35.png"/>
            <p:cNvPicPr>
              <a:picLocks noChangeAspect="1"/>
            </p:cNvPicPr>
            <p:nvPr/>
          </p:nvPicPr>
          <p:blipFill>
            <a:blip r:embed="rId6" cstate="print"/>
            <a:stretch>
              <a:fillRect/>
            </a:stretch>
          </p:blipFill>
          <p:spPr>
            <a:xfrm>
              <a:off x="2741612" y="4495800"/>
              <a:ext cx="4238096" cy="1495238"/>
            </a:xfrm>
            <a:prstGeom prst="rect">
              <a:avLst/>
            </a:prstGeom>
          </p:spPr>
        </p:pic>
        <p:sp>
          <p:nvSpPr>
            <p:cNvPr id="20" name="Rectangle 19"/>
            <p:cNvSpPr/>
            <p:nvPr/>
          </p:nvSpPr>
          <p:spPr bwMode="auto">
            <a:xfrm>
              <a:off x="8837612" y="4419600"/>
              <a:ext cx="838200" cy="304800"/>
            </a:xfrm>
            <a:prstGeom prst="rect">
              <a:avLst/>
            </a:prstGeom>
            <a:noFill/>
            <a:ln w="28575" cap="flat" cmpd="sng" algn="ctr">
              <a:solidFill>
                <a:schemeClr val="accent1">
                  <a:lumMod val="60000"/>
                  <a:lumOff val="40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1" name="Freeform 51"/>
            <p:cNvSpPr>
              <a:spLocks/>
            </p:cNvSpPr>
            <p:nvPr/>
          </p:nvSpPr>
          <p:spPr bwMode="auto">
            <a:xfrm rot="5400000" flipV="1">
              <a:off x="7005485" y="1679727"/>
              <a:ext cx="653880" cy="1256826"/>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cap="rnd" cmpd="sng">
              <a:solidFill>
                <a:schemeClr val="accent4"/>
              </a:solidFill>
              <a:prstDash val="solid"/>
              <a:round/>
              <a:headEnd type="none" w="sm" len="sm"/>
              <a:tailEnd type="triangle" w="lg" len="lg"/>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11" name="Oval 33"/>
            <p:cNvSpPr>
              <a:spLocks noChangeAspect="1" noChangeArrowheads="1"/>
            </p:cNvSpPr>
            <p:nvPr/>
          </p:nvSpPr>
          <p:spPr bwMode="auto">
            <a:xfrm>
              <a:off x="1140352" y="1314092"/>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a:t>
              </a:r>
            </a:p>
          </p:txBody>
        </p:sp>
        <p:sp>
          <p:nvSpPr>
            <p:cNvPr id="12" name="Oval 33"/>
            <p:cNvSpPr>
              <a:spLocks noChangeAspect="1" noChangeArrowheads="1"/>
            </p:cNvSpPr>
            <p:nvPr/>
          </p:nvSpPr>
          <p:spPr bwMode="auto">
            <a:xfrm>
              <a:off x="6893143" y="2761892"/>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2</a:t>
              </a:r>
            </a:p>
          </p:txBody>
        </p:sp>
        <p:sp>
          <p:nvSpPr>
            <p:cNvPr id="16" name="Oval 33"/>
            <p:cNvSpPr>
              <a:spLocks noChangeAspect="1" noChangeArrowheads="1"/>
            </p:cNvSpPr>
            <p:nvPr/>
          </p:nvSpPr>
          <p:spPr bwMode="auto">
            <a:xfrm>
              <a:off x="2025339" y="437836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3</a:t>
              </a:r>
            </a:p>
          </p:txBody>
        </p:sp>
      </p:grpSp>
    </p:spTree>
    <p:custDataLst>
      <p:tags r:id="rId1"/>
    </p:custDataLst>
    <p:extLst>
      <p:ext uri="{BB962C8B-B14F-4D97-AF65-F5344CB8AC3E}">
        <p14:creationId xmlns:p14="http://schemas.microsoft.com/office/powerpoint/2010/main" val="2881977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Debugging </a:t>
            </a:r>
            <a:r>
              <a:rPr lang="en-US" altLang="en-US" dirty="0">
                <a:latin typeface="Courier New" panose="02070309020205020404" pitchFamily="49" charset="0"/>
                <a:cs typeface="Courier New" panose="02070309020205020404" pitchFamily="49" charset="0"/>
              </a:rPr>
              <a:t>emp_list:</a:t>
            </a:r>
            <a:r>
              <a:rPr lang="en-US" altLang="en-US" dirty="0">
                <a:latin typeface="+mj-lt"/>
                <a:cs typeface="Oracle Sans" panose="020B0503020204020204" pitchFamily="34" charset="0"/>
              </a:rPr>
              <a:t> Step Over Versus Step Into</a:t>
            </a:r>
          </a:p>
        </p:txBody>
      </p:sp>
      <p:grpSp>
        <p:nvGrpSpPr>
          <p:cNvPr id="3" name="Group 2">
            <a:extLst>
              <a:ext uri="{FF2B5EF4-FFF2-40B4-BE49-F238E27FC236}">
                <a16:creationId xmlns:a16="http://schemas.microsoft.com/office/drawing/2014/main" id="{62B97B04-E645-422C-A752-C3217379BC38}"/>
              </a:ext>
            </a:extLst>
          </p:cNvPr>
          <p:cNvGrpSpPr/>
          <p:nvPr/>
        </p:nvGrpSpPr>
        <p:grpSpPr>
          <a:xfrm>
            <a:off x="1100537" y="2443313"/>
            <a:ext cx="16086929" cy="6300587"/>
            <a:chOff x="1100537" y="2043314"/>
            <a:chExt cx="16086929" cy="6300587"/>
          </a:xfrm>
        </p:grpSpPr>
        <p:pic>
          <p:nvPicPr>
            <p:cNvPr id="17" name="Picture 16" descr="les03_36.png"/>
            <p:cNvPicPr>
              <a:picLocks noChangeAspect="1"/>
            </p:cNvPicPr>
            <p:nvPr/>
          </p:nvPicPr>
          <p:blipFill>
            <a:blip r:embed="rId4" cstate="print"/>
            <a:stretch>
              <a:fillRect/>
            </a:stretch>
          </p:blipFill>
          <p:spPr>
            <a:xfrm>
              <a:off x="1100537" y="2043314"/>
              <a:ext cx="8142858" cy="3385715"/>
            </a:xfrm>
            <a:prstGeom prst="rect">
              <a:avLst/>
            </a:prstGeom>
          </p:spPr>
        </p:pic>
        <p:pic>
          <p:nvPicPr>
            <p:cNvPr id="18" name="Picture 17" descr="les03_37.png"/>
            <p:cNvPicPr>
              <a:picLocks noChangeAspect="1"/>
            </p:cNvPicPr>
            <p:nvPr/>
          </p:nvPicPr>
          <p:blipFill>
            <a:blip r:embed="rId5" cstate="print"/>
            <a:stretch>
              <a:fillRect/>
            </a:stretch>
          </p:blipFill>
          <p:spPr>
            <a:xfrm>
              <a:off x="10816037" y="3072014"/>
              <a:ext cx="6371429" cy="2828571"/>
            </a:xfrm>
            <a:prstGeom prst="rect">
              <a:avLst/>
            </a:prstGeom>
          </p:spPr>
        </p:pic>
        <p:pic>
          <p:nvPicPr>
            <p:cNvPr id="20" name="Picture 19" descr="les03_38.png"/>
            <p:cNvPicPr>
              <a:picLocks noChangeAspect="1"/>
            </p:cNvPicPr>
            <p:nvPr/>
          </p:nvPicPr>
          <p:blipFill>
            <a:blip r:embed="rId6" cstate="print"/>
            <a:stretch>
              <a:fillRect/>
            </a:stretch>
          </p:blipFill>
          <p:spPr>
            <a:xfrm>
              <a:off x="1214837" y="6729614"/>
              <a:ext cx="7128572" cy="1614287"/>
            </a:xfrm>
            <a:prstGeom prst="rect">
              <a:avLst/>
            </a:prstGeom>
          </p:spPr>
        </p:pic>
        <p:sp>
          <p:nvSpPr>
            <p:cNvPr id="21" name="Line 54"/>
            <p:cNvSpPr>
              <a:spLocks noChangeShapeType="1"/>
            </p:cNvSpPr>
            <p:nvPr/>
          </p:nvSpPr>
          <p:spPr bwMode="auto">
            <a:xfrm>
              <a:off x="9330137" y="3414914"/>
              <a:ext cx="1485900" cy="0"/>
            </a:xfrm>
            <a:prstGeom prst="line">
              <a:avLst/>
            </a:prstGeom>
            <a:noFill/>
            <a:ln w="28575" cap="rnd">
              <a:solidFill>
                <a:schemeClr val="accent4"/>
              </a:solidFill>
              <a:round/>
              <a:headEnd type="none" w="sm" len="sm"/>
              <a:tailEnd type="triangle" w="lg" len="lg"/>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22" name="Line 54"/>
            <p:cNvSpPr>
              <a:spLocks noChangeShapeType="1"/>
            </p:cNvSpPr>
            <p:nvPr/>
          </p:nvSpPr>
          <p:spPr bwMode="auto">
            <a:xfrm>
              <a:off x="2586437" y="5586614"/>
              <a:ext cx="3176" cy="971550"/>
            </a:xfrm>
            <a:prstGeom prst="line">
              <a:avLst/>
            </a:prstGeom>
            <a:noFill/>
            <a:ln w="28575" cap="rnd">
              <a:solidFill>
                <a:schemeClr val="accent4"/>
              </a:solidFill>
              <a:round/>
              <a:headEnd type="none" w="sm" len="sm"/>
              <a:tailEnd type="triangle" w="lg" len="lg"/>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sp>
          <p:nvSpPr>
            <p:cNvPr id="23" name="TextBox 22"/>
            <p:cNvSpPr txBox="1"/>
            <p:nvPr/>
          </p:nvSpPr>
          <p:spPr>
            <a:xfrm>
              <a:off x="10358837" y="2500514"/>
              <a:ext cx="1943100" cy="3693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Oracle Sans" panose="020B0503020204020204" pitchFamily="34" charset="0"/>
                  <a:cs typeface="Oracle Sans" panose="020B0503020204020204" pitchFamily="34" charset="0"/>
                </a:rPr>
                <a:t>Step Into</a:t>
              </a:r>
            </a:p>
          </p:txBody>
        </p:sp>
        <p:pic>
          <p:nvPicPr>
            <p:cNvPr id="24" name="Picture 23" descr="Step_Into.png"/>
            <p:cNvPicPr>
              <a:picLocks noChangeAspect="1"/>
            </p:cNvPicPr>
            <p:nvPr/>
          </p:nvPicPr>
          <p:blipFill>
            <a:blip r:embed="rId7" cstate="print"/>
            <a:stretch>
              <a:fillRect/>
            </a:stretch>
          </p:blipFill>
          <p:spPr>
            <a:xfrm>
              <a:off x="9673037" y="2386214"/>
              <a:ext cx="711201" cy="685800"/>
            </a:xfrm>
            <a:prstGeom prst="rect">
              <a:avLst/>
            </a:prstGeom>
          </p:spPr>
        </p:pic>
        <p:pic>
          <p:nvPicPr>
            <p:cNvPr id="25" name="Picture 24" descr="Step_Over.png"/>
            <p:cNvPicPr>
              <a:picLocks noChangeAspect="1"/>
            </p:cNvPicPr>
            <p:nvPr/>
          </p:nvPicPr>
          <p:blipFill>
            <a:blip r:embed="rId8" cstate="print"/>
            <a:stretch>
              <a:fillRect/>
            </a:stretch>
          </p:blipFill>
          <p:spPr>
            <a:xfrm>
              <a:off x="2815037" y="5815214"/>
              <a:ext cx="685800" cy="685800"/>
            </a:xfrm>
            <a:prstGeom prst="rect">
              <a:avLst/>
            </a:prstGeom>
          </p:spPr>
        </p:pic>
        <p:sp>
          <p:nvSpPr>
            <p:cNvPr id="26" name="TextBox 25"/>
            <p:cNvSpPr txBox="1"/>
            <p:nvPr/>
          </p:nvSpPr>
          <p:spPr>
            <a:xfrm>
              <a:off x="3500837" y="5929514"/>
              <a:ext cx="1943100" cy="3693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Oracle Sans" panose="020B0503020204020204" pitchFamily="34" charset="0"/>
                  <a:cs typeface="Oracle Sans" panose="020B0503020204020204" pitchFamily="34" charset="0"/>
                </a:rPr>
                <a:t>Step Over</a:t>
              </a:r>
            </a:p>
          </p:txBody>
        </p:sp>
      </p:grpSp>
    </p:spTree>
    <p:custDataLst>
      <p:tags r:id="rId1"/>
    </p:custDataLst>
    <p:extLst>
      <p:ext uri="{BB962C8B-B14F-4D97-AF65-F5344CB8AC3E}">
        <p14:creationId xmlns:p14="http://schemas.microsoft.com/office/powerpoint/2010/main" val="4280312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4"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5100" dirty="0">
                <a:latin typeface="+mj-lt"/>
                <a:cs typeface="Oracle Sans" panose="020B0503020204020204" pitchFamily="34" charset="0"/>
              </a:rPr>
              <a:t>Debugging </a:t>
            </a:r>
            <a:r>
              <a:rPr lang="en-US" altLang="en-US" sz="5100" dirty="0" err="1">
                <a:latin typeface="Courier New" panose="02070309020205020404" pitchFamily="49" charset="0"/>
                <a:cs typeface="Courier New" panose="02070309020205020404" pitchFamily="49" charset="0"/>
              </a:rPr>
              <a:t>emp_list</a:t>
            </a:r>
            <a:r>
              <a:rPr lang="en-US" altLang="en-US" sz="5100" dirty="0">
                <a:latin typeface="Courier New" panose="02070309020205020404" pitchFamily="49" charset="0"/>
                <a:cs typeface="Courier New" panose="02070309020205020404" pitchFamily="49" charset="0"/>
              </a:rPr>
              <a:t>:</a:t>
            </a:r>
            <a:r>
              <a:rPr lang="en-US" altLang="en-US" sz="5100" dirty="0">
                <a:latin typeface="+mj-lt"/>
                <a:cs typeface="Oracle Sans" panose="020B0503020204020204" pitchFamily="34" charset="0"/>
              </a:rPr>
              <a:t> Step Out of the Code (Shift + F7)</a:t>
            </a:r>
          </a:p>
        </p:txBody>
      </p:sp>
      <p:grpSp>
        <p:nvGrpSpPr>
          <p:cNvPr id="3" name="Group 2">
            <a:extLst>
              <a:ext uri="{FF2B5EF4-FFF2-40B4-BE49-F238E27FC236}">
                <a16:creationId xmlns:a16="http://schemas.microsoft.com/office/drawing/2014/main" id="{C74C7745-F037-4354-9B94-D281E343E1DF}"/>
              </a:ext>
            </a:extLst>
          </p:cNvPr>
          <p:cNvGrpSpPr/>
          <p:nvPr/>
        </p:nvGrpSpPr>
        <p:grpSpPr>
          <a:xfrm>
            <a:off x="1122014" y="2971800"/>
            <a:ext cx="16043972" cy="2828571"/>
            <a:chOff x="1122016" y="2971800"/>
            <a:chExt cx="16043972" cy="2828571"/>
          </a:xfrm>
        </p:grpSpPr>
        <p:pic>
          <p:nvPicPr>
            <p:cNvPr id="39" name="Picture 38" descr="les03_37.png"/>
            <p:cNvPicPr>
              <a:picLocks noChangeAspect="1"/>
            </p:cNvPicPr>
            <p:nvPr/>
          </p:nvPicPr>
          <p:blipFill>
            <a:blip r:embed="rId4" cstate="print"/>
            <a:stretch>
              <a:fillRect/>
            </a:stretch>
          </p:blipFill>
          <p:spPr>
            <a:xfrm>
              <a:off x="1122016" y="2971800"/>
              <a:ext cx="6371429" cy="2828571"/>
            </a:xfrm>
            <a:prstGeom prst="rect">
              <a:avLst/>
            </a:prstGeom>
          </p:spPr>
        </p:pic>
        <p:pic>
          <p:nvPicPr>
            <p:cNvPr id="40" name="Picture 39" descr="les03_38.png"/>
            <p:cNvPicPr>
              <a:picLocks noChangeAspect="1"/>
            </p:cNvPicPr>
            <p:nvPr/>
          </p:nvPicPr>
          <p:blipFill>
            <a:blip r:embed="rId5" cstate="print"/>
            <a:stretch>
              <a:fillRect/>
            </a:stretch>
          </p:blipFill>
          <p:spPr>
            <a:xfrm>
              <a:off x="10037416" y="3543301"/>
              <a:ext cx="7128572" cy="1614287"/>
            </a:xfrm>
            <a:prstGeom prst="rect">
              <a:avLst/>
            </a:prstGeom>
          </p:spPr>
        </p:pic>
        <p:sp>
          <p:nvSpPr>
            <p:cNvPr id="41" name="Line 54"/>
            <p:cNvSpPr>
              <a:spLocks noChangeShapeType="1"/>
            </p:cNvSpPr>
            <p:nvPr/>
          </p:nvSpPr>
          <p:spPr bwMode="auto">
            <a:xfrm>
              <a:off x="7522815" y="4343400"/>
              <a:ext cx="2514600" cy="0"/>
            </a:xfrm>
            <a:prstGeom prst="line">
              <a:avLst/>
            </a:prstGeom>
            <a:noFill/>
            <a:ln w="28575" cap="rnd">
              <a:solidFill>
                <a:schemeClr val="accent4"/>
              </a:solidFill>
              <a:round/>
              <a:headEnd type="none" w="sm" len="sm"/>
              <a:tailEnd type="triangle" w="lg" len="lg"/>
            </a:ln>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endParaRPr lang="en-US" dirty="0">
                <a:latin typeface="Oracle Sans" panose="020B0503020204020204" pitchFamily="34" charset="0"/>
                <a:cs typeface="Oracle Sans" panose="020B0503020204020204" pitchFamily="34" charset="0"/>
              </a:endParaRPr>
            </a:p>
          </p:txBody>
        </p:sp>
        <p:pic>
          <p:nvPicPr>
            <p:cNvPr id="42" name="Picture 41" descr="Step_Out.png"/>
            <p:cNvPicPr>
              <a:picLocks noChangeAspect="1"/>
            </p:cNvPicPr>
            <p:nvPr/>
          </p:nvPicPr>
          <p:blipFill>
            <a:blip r:embed="rId6" cstate="print"/>
            <a:stretch>
              <a:fillRect/>
            </a:stretch>
          </p:blipFill>
          <p:spPr>
            <a:xfrm>
              <a:off x="7637116" y="3543300"/>
              <a:ext cx="661307" cy="685800"/>
            </a:xfrm>
            <a:prstGeom prst="rect">
              <a:avLst/>
            </a:prstGeom>
          </p:spPr>
        </p:pic>
        <p:sp>
          <p:nvSpPr>
            <p:cNvPr id="43" name="TextBox 42"/>
            <p:cNvSpPr txBox="1"/>
            <p:nvPr/>
          </p:nvSpPr>
          <p:spPr>
            <a:xfrm>
              <a:off x="8322915" y="3657600"/>
              <a:ext cx="1600200" cy="46166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a:latin typeface="Oracle Sans" panose="020B0503020204020204" pitchFamily="34" charset="0"/>
                  <a:cs typeface="Oracle Sans" panose="020B0503020204020204" pitchFamily="34" charset="0"/>
                </a:rPr>
                <a:t>Step Out</a:t>
              </a:r>
            </a:p>
          </p:txBody>
        </p:sp>
      </p:grpSp>
    </p:spTree>
    <p:custDataLst>
      <p:tags r:id="rId1"/>
    </p:custDataLst>
    <p:extLst>
      <p:ext uri="{BB962C8B-B14F-4D97-AF65-F5344CB8AC3E}">
        <p14:creationId xmlns:p14="http://schemas.microsoft.com/office/powerpoint/2010/main" val="2140612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Debugging </a:t>
            </a:r>
            <a:r>
              <a:rPr lang="en-US" altLang="en-US" dirty="0">
                <a:latin typeface="Courier New" panose="02070309020205020404" pitchFamily="49" charset="0"/>
                <a:cs typeface="Courier New" panose="02070309020205020404" pitchFamily="49" charset="0"/>
              </a:rPr>
              <a:t>emp_list:</a:t>
            </a:r>
            <a:r>
              <a:rPr lang="en-US" altLang="en-US" dirty="0">
                <a:latin typeface="+mj-lt"/>
                <a:cs typeface="Oracle Sans" panose="020B0503020204020204" pitchFamily="34" charset="0"/>
              </a:rPr>
              <a:t> Step to End of Method</a:t>
            </a:r>
          </a:p>
        </p:txBody>
      </p:sp>
      <p:grpSp>
        <p:nvGrpSpPr>
          <p:cNvPr id="2" name="Group 1"/>
          <p:cNvGrpSpPr/>
          <p:nvPr/>
        </p:nvGrpSpPr>
        <p:grpSpPr>
          <a:xfrm>
            <a:off x="3208867" y="2076773"/>
            <a:ext cx="11870267" cy="7315199"/>
            <a:chOff x="1914701" y="1371601"/>
            <a:chExt cx="7913511" cy="4876799"/>
          </a:xfrm>
        </p:grpSpPr>
        <p:pic>
          <p:nvPicPr>
            <p:cNvPr id="98307" name="Picture 3"/>
            <p:cNvPicPr>
              <a:picLocks noChangeAspect="1" noChangeArrowheads="1"/>
            </p:cNvPicPr>
            <p:nvPr/>
          </p:nvPicPr>
          <p:blipFill>
            <a:blip r:embed="rId4" cstate="print"/>
            <a:srcRect/>
            <a:stretch>
              <a:fillRect/>
            </a:stretch>
          </p:blipFill>
          <p:spPr bwMode="gray">
            <a:xfrm>
              <a:off x="1914701" y="1371601"/>
              <a:ext cx="4240185" cy="2435465"/>
            </a:xfrm>
            <a:prstGeom prst="rect">
              <a:avLst/>
            </a:prstGeom>
            <a:noFill/>
            <a:ln w="9525">
              <a:solidFill>
                <a:schemeClr val="tx1"/>
              </a:solidFill>
              <a:miter lim="800000"/>
              <a:headEnd type="none" w="sm" len="sm"/>
              <a:tailEnd type="none" w="sm" len="sm"/>
            </a:ln>
          </p:spPr>
        </p:pic>
        <p:pic>
          <p:nvPicPr>
            <p:cNvPr id="98308" name="Picture 4"/>
            <p:cNvPicPr>
              <a:picLocks noChangeAspect="1" noChangeArrowheads="1"/>
            </p:cNvPicPr>
            <p:nvPr/>
          </p:nvPicPr>
          <p:blipFill>
            <a:blip r:embed="rId5" cstate="print"/>
            <a:srcRect/>
            <a:stretch>
              <a:fillRect/>
            </a:stretch>
          </p:blipFill>
          <p:spPr bwMode="auto">
            <a:xfrm>
              <a:off x="6648854" y="1371601"/>
              <a:ext cx="560771" cy="454025"/>
            </a:xfrm>
            <a:prstGeom prst="rect">
              <a:avLst/>
            </a:prstGeom>
            <a:noFill/>
            <a:ln w="9525">
              <a:solidFill>
                <a:schemeClr val="tx1"/>
              </a:solidFill>
              <a:miter lim="800000"/>
              <a:headEnd type="none" w="sm" len="sm"/>
              <a:tailEnd type="none" w="sm" len="sm"/>
            </a:ln>
          </p:spPr>
        </p:pic>
        <p:sp>
          <p:nvSpPr>
            <p:cNvPr id="98309" name="Line 5"/>
            <p:cNvSpPr>
              <a:spLocks noChangeShapeType="1"/>
            </p:cNvSpPr>
            <p:nvPr/>
          </p:nvSpPr>
          <p:spPr bwMode="auto">
            <a:xfrm>
              <a:off x="6170612" y="1600200"/>
              <a:ext cx="507868" cy="0"/>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98310" name="Picture 6"/>
            <p:cNvPicPr>
              <a:picLocks noChangeAspect="1" noChangeArrowheads="1"/>
            </p:cNvPicPr>
            <p:nvPr/>
          </p:nvPicPr>
          <p:blipFill>
            <a:blip r:embed="rId6" cstate="print"/>
            <a:srcRect/>
            <a:stretch>
              <a:fillRect/>
            </a:stretch>
          </p:blipFill>
          <p:spPr bwMode="gray">
            <a:xfrm>
              <a:off x="5442650" y="2317751"/>
              <a:ext cx="4363888" cy="2352344"/>
            </a:xfrm>
            <a:prstGeom prst="rect">
              <a:avLst/>
            </a:prstGeom>
            <a:noFill/>
            <a:ln w="9525">
              <a:solidFill>
                <a:schemeClr val="tx1"/>
              </a:solidFill>
              <a:miter lim="800000"/>
              <a:headEnd type="none" w="sm" len="sm"/>
              <a:tailEnd type="none" w="sm" len="sm"/>
            </a:ln>
          </p:spPr>
        </p:pic>
        <p:sp>
          <p:nvSpPr>
            <p:cNvPr id="98311" name="Line 7"/>
            <p:cNvSpPr>
              <a:spLocks noChangeShapeType="1"/>
            </p:cNvSpPr>
            <p:nvPr/>
          </p:nvSpPr>
          <p:spPr bwMode="auto">
            <a:xfrm>
              <a:off x="6909137" y="1828800"/>
              <a:ext cx="0" cy="457200"/>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98312" name="Picture 8"/>
            <p:cNvPicPr>
              <a:picLocks noChangeAspect="1" noChangeArrowheads="1"/>
            </p:cNvPicPr>
            <p:nvPr/>
          </p:nvPicPr>
          <p:blipFill>
            <a:blip r:embed="rId5" cstate="print"/>
            <a:srcRect/>
            <a:stretch>
              <a:fillRect/>
            </a:stretch>
          </p:blipFill>
          <p:spPr bwMode="auto">
            <a:xfrm>
              <a:off x="9267441" y="4857044"/>
              <a:ext cx="560771" cy="454025"/>
            </a:xfrm>
            <a:prstGeom prst="rect">
              <a:avLst/>
            </a:prstGeom>
            <a:noFill/>
            <a:ln w="9525">
              <a:solidFill>
                <a:schemeClr val="tx1"/>
              </a:solidFill>
              <a:miter lim="800000"/>
              <a:headEnd type="none" w="sm" len="sm"/>
              <a:tailEnd type="none" w="sm" len="sm"/>
            </a:ln>
          </p:spPr>
        </p:pic>
        <p:sp>
          <p:nvSpPr>
            <p:cNvPr id="98313" name="Line 9"/>
            <p:cNvSpPr>
              <a:spLocks noChangeShapeType="1"/>
            </p:cNvSpPr>
            <p:nvPr/>
          </p:nvSpPr>
          <p:spPr bwMode="auto">
            <a:xfrm>
              <a:off x="9567929" y="2864731"/>
              <a:ext cx="0" cy="1981200"/>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98314" name="Picture 10"/>
            <p:cNvPicPr>
              <a:picLocks noChangeAspect="1" noChangeArrowheads="1"/>
            </p:cNvPicPr>
            <p:nvPr/>
          </p:nvPicPr>
          <p:blipFill>
            <a:blip r:embed="rId7" cstate="print"/>
            <a:stretch>
              <a:fillRect/>
            </a:stretch>
          </p:blipFill>
          <p:spPr bwMode="gray">
            <a:xfrm>
              <a:off x="3301833" y="4959121"/>
              <a:ext cx="2468714" cy="1289279"/>
            </a:xfrm>
            <a:prstGeom prst="rect">
              <a:avLst/>
            </a:prstGeom>
            <a:noFill/>
            <a:ln w="9525">
              <a:solidFill>
                <a:schemeClr val="tx1"/>
              </a:solidFill>
              <a:miter lim="800000"/>
              <a:headEnd type="none" w="sm" len="sm"/>
              <a:tailEnd type="none" w="sm" len="sm"/>
            </a:ln>
          </p:spPr>
        </p:pic>
        <p:sp>
          <p:nvSpPr>
            <p:cNvPr id="98315" name="Text Box 11"/>
            <p:cNvSpPr txBox="1">
              <a:spLocks noChangeArrowheads="1"/>
            </p:cNvSpPr>
            <p:nvPr/>
          </p:nvSpPr>
          <p:spPr bwMode="auto">
            <a:xfrm>
              <a:off x="6187230" y="4904553"/>
              <a:ext cx="2666542" cy="307777"/>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400" dirty="0">
                  <a:latin typeface="Oracle Sans" panose="020B0503020204020204" pitchFamily="34" charset="0"/>
                  <a:cs typeface="Oracle Sans" panose="020B0503020204020204" pitchFamily="34" charset="0"/>
                </a:rPr>
                <a:t>Loops until </a:t>
              </a:r>
              <a:r>
                <a:rPr lang="en-US" altLang="en-US" sz="2400" dirty="0">
                  <a:latin typeface="Courier New" pitchFamily="49" charset="0"/>
                  <a:cs typeface="Oracle Sans" panose="020B0503020204020204" pitchFamily="34" charset="0"/>
                </a:rPr>
                <a:t>i</a:t>
              </a:r>
              <a:r>
                <a:rPr lang="en-US" altLang="en-US" sz="2400" dirty="0">
                  <a:latin typeface="Oracle Sans" panose="020B0503020204020204" pitchFamily="34" charset="0"/>
                  <a:cs typeface="Oracle Sans" panose="020B0503020204020204" pitchFamily="34" charset="0"/>
                </a:rPr>
                <a:t> &lt;&gt; </a:t>
              </a:r>
              <a:r>
                <a:rPr lang="en-US" altLang="en-US" sz="2400" dirty="0">
                  <a:latin typeface="Courier New" pitchFamily="49" charset="0"/>
                  <a:cs typeface="Oracle Sans" panose="020B0503020204020204" pitchFamily="34" charset="0"/>
                </a:rPr>
                <a:t>PMAXROWS</a:t>
              </a:r>
            </a:p>
          </p:txBody>
        </p:sp>
        <p:sp>
          <p:nvSpPr>
            <p:cNvPr id="98316" name="Freeform 12"/>
            <p:cNvSpPr>
              <a:spLocks/>
            </p:cNvSpPr>
            <p:nvPr/>
          </p:nvSpPr>
          <p:spPr bwMode="auto">
            <a:xfrm>
              <a:off x="5785893" y="5197145"/>
              <a:ext cx="1756320" cy="381000"/>
            </a:xfrm>
            <a:custGeom>
              <a:avLst/>
              <a:gdLst>
                <a:gd name="T0" fmla="*/ 2147483646 w 1104"/>
                <a:gd name="T1" fmla="*/ 0 h 480"/>
                <a:gd name="T2" fmla="*/ 2147483646 w 1104"/>
                <a:gd name="T3" fmla="*/ 2147483646 h 480"/>
                <a:gd name="T4" fmla="*/ 0 w 1104"/>
                <a:gd name="T5" fmla="*/ 2147483646 h 480"/>
                <a:gd name="T6" fmla="*/ 0 60000 65536"/>
                <a:gd name="T7" fmla="*/ 0 60000 65536"/>
                <a:gd name="T8" fmla="*/ 0 60000 65536"/>
                <a:gd name="T9" fmla="*/ 0 w 1104"/>
                <a:gd name="T10" fmla="*/ 0 h 480"/>
                <a:gd name="T11" fmla="*/ 1104 w 1104"/>
                <a:gd name="T12" fmla="*/ 480 h 480"/>
              </a:gdLst>
              <a:ahLst/>
              <a:cxnLst>
                <a:cxn ang="T6">
                  <a:pos x="T0" y="T1"/>
                </a:cxn>
                <a:cxn ang="T7">
                  <a:pos x="T2" y="T3"/>
                </a:cxn>
                <a:cxn ang="T8">
                  <a:pos x="T4" y="T5"/>
                </a:cxn>
              </a:cxnLst>
              <a:rect l="T9" t="T10" r="T11" b="T12"/>
              <a:pathLst>
                <a:path w="1104" h="480">
                  <a:moveTo>
                    <a:pt x="1104" y="0"/>
                  </a:moveTo>
                  <a:lnTo>
                    <a:pt x="1104" y="480"/>
                  </a:lnTo>
                  <a:lnTo>
                    <a:pt x="0" y="480"/>
                  </a:lnTo>
                </a:path>
              </a:pathLst>
            </a:custGeom>
            <a:noFill/>
            <a:ln w="28575" cap="flat" cmpd="sng">
              <a:solidFill>
                <a:schemeClr val="accent2"/>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380936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Rectangle 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Debugging a Subprogram Remotely: Overview</a:t>
            </a:r>
          </a:p>
        </p:txBody>
      </p:sp>
      <p:grpSp>
        <p:nvGrpSpPr>
          <p:cNvPr id="7" name="Group 6">
            <a:extLst>
              <a:ext uri="{FF2B5EF4-FFF2-40B4-BE49-F238E27FC236}">
                <a16:creationId xmlns:a16="http://schemas.microsoft.com/office/drawing/2014/main" id="{FAFAFDDA-CD77-4F18-9EE1-9807F7A7B0E8}"/>
              </a:ext>
            </a:extLst>
          </p:cNvPr>
          <p:cNvGrpSpPr/>
          <p:nvPr/>
        </p:nvGrpSpPr>
        <p:grpSpPr>
          <a:xfrm>
            <a:off x="2166675" y="1903140"/>
            <a:ext cx="13954650" cy="7779706"/>
            <a:chOff x="1913024" y="1485902"/>
            <a:chExt cx="14472596" cy="8068460"/>
          </a:xfrm>
        </p:grpSpPr>
        <p:pic>
          <p:nvPicPr>
            <p:cNvPr id="100355" name="Picture 38"/>
            <p:cNvPicPr>
              <a:picLocks noChangeAspect="1" noChangeArrowheads="1"/>
            </p:cNvPicPr>
            <p:nvPr/>
          </p:nvPicPr>
          <p:blipFill>
            <a:blip r:embed="rId4" cstate="print"/>
            <a:srcRect/>
            <a:stretch>
              <a:fillRect/>
            </a:stretch>
          </p:blipFill>
          <p:spPr bwMode="auto">
            <a:xfrm>
              <a:off x="8190509" y="1485902"/>
              <a:ext cx="3571428" cy="1814286"/>
            </a:xfrm>
            <a:prstGeom prst="rect">
              <a:avLst/>
            </a:prstGeom>
            <a:noFill/>
            <a:ln w="9525">
              <a:noFill/>
              <a:miter lim="800000"/>
              <a:headEnd/>
              <a:tailEnd/>
            </a:ln>
          </p:spPr>
        </p:pic>
        <p:sp>
          <p:nvSpPr>
            <p:cNvPr id="100360" name="Text Box 10"/>
            <p:cNvSpPr txBox="1">
              <a:spLocks noChangeArrowheads="1"/>
            </p:cNvSpPr>
            <p:nvPr/>
          </p:nvSpPr>
          <p:spPr bwMode="auto">
            <a:xfrm>
              <a:off x="8575632" y="3274750"/>
              <a:ext cx="2525564" cy="415499"/>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100" dirty="0">
                  <a:solidFill>
                    <a:srgbClr val="FF0000"/>
                  </a:solidFill>
                  <a:latin typeface="Oracle Sans" panose="020B0503020204020204" pitchFamily="34" charset="0"/>
                  <a:cs typeface="Oracle Sans" panose="020B0503020204020204" pitchFamily="34" charset="0"/>
                </a:rPr>
                <a:t>2. </a:t>
              </a:r>
              <a:r>
                <a:rPr lang="en-US" altLang="en-US" sz="2100" dirty="0">
                  <a:latin typeface="Oracle Sans" panose="020B0503020204020204" pitchFamily="34" charset="0"/>
                  <a:cs typeface="Oracle Sans" panose="020B0503020204020204" pitchFamily="34" charset="0"/>
                </a:rPr>
                <a:t>Add breakpoints.</a:t>
              </a:r>
            </a:p>
          </p:txBody>
        </p:sp>
        <p:sp>
          <p:nvSpPr>
            <p:cNvPr id="100361" name="Rectangle 12"/>
            <p:cNvSpPr>
              <a:spLocks noChangeArrowheads="1"/>
            </p:cNvSpPr>
            <p:nvPr/>
          </p:nvSpPr>
          <p:spPr bwMode="gray">
            <a:xfrm>
              <a:off x="8194731" y="1502834"/>
              <a:ext cx="761802" cy="1714500"/>
            </a:xfrm>
            <a:prstGeom prst="rect">
              <a:avLst/>
            </a:prstGeom>
            <a:noFill/>
            <a:ln w="28575">
              <a:solidFill>
                <a:schemeClr val="accent1"/>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pitchFamily="34" charset="0"/>
                <a:buNone/>
              </a:pPr>
              <a:endParaRPr lang="en-US" altLang="en-US" dirty="0">
                <a:latin typeface="Oracle Sans" panose="020B0503020204020204" pitchFamily="34" charset="0"/>
                <a:cs typeface="Oracle Sans" panose="020B0503020204020204" pitchFamily="34" charset="0"/>
              </a:endParaRPr>
            </a:p>
          </p:txBody>
        </p:sp>
        <p:sp>
          <p:nvSpPr>
            <p:cNvPr id="100354" name="Line 68"/>
            <p:cNvSpPr>
              <a:spLocks noChangeShapeType="1"/>
            </p:cNvSpPr>
            <p:nvPr/>
          </p:nvSpPr>
          <p:spPr bwMode="auto">
            <a:xfrm flipH="1">
              <a:off x="11669030" y="5058833"/>
              <a:ext cx="1164692" cy="0"/>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100356" name="Line 2"/>
            <p:cNvSpPr>
              <a:spLocks noChangeShapeType="1"/>
            </p:cNvSpPr>
            <p:nvPr/>
          </p:nvSpPr>
          <p:spPr bwMode="gray">
            <a:xfrm>
              <a:off x="6945474" y="2333626"/>
              <a:ext cx="1218882" cy="0"/>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100357" name="Line 3"/>
            <p:cNvSpPr>
              <a:spLocks noChangeShapeType="1"/>
            </p:cNvSpPr>
            <p:nvPr/>
          </p:nvSpPr>
          <p:spPr bwMode="gray">
            <a:xfrm>
              <a:off x="11157641" y="2284943"/>
              <a:ext cx="1218882" cy="0"/>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100359" name="Text Box 9"/>
            <p:cNvSpPr txBox="1">
              <a:spLocks noChangeArrowheads="1"/>
            </p:cNvSpPr>
            <p:nvPr/>
          </p:nvSpPr>
          <p:spPr bwMode="auto">
            <a:xfrm>
              <a:off x="3456765" y="3240883"/>
              <a:ext cx="2262095" cy="415499"/>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100" dirty="0">
                  <a:solidFill>
                    <a:srgbClr val="FF0000"/>
                  </a:solidFill>
                  <a:latin typeface="Oracle Sans" panose="020B0503020204020204" pitchFamily="34" charset="0"/>
                  <a:cs typeface="Oracle Sans" panose="020B0503020204020204" pitchFamily="34" charset="0"/>
                </a:rPr>
                <a:t>1. </a:t>
              </a:r>
              <a:r>
                <a:rPr lang="en-US" altLang="en-US" sz="2100" dirty="0">
                  <a:latin typeface="Oracle Sans" panose="020B0503020204020204" pitchFamily="34" charset="0"/>
                  <a:cs typeface="Oracle Sans" panose="020B0503020204020204" pitchFamily="34" charset="0"/>
                </a:rPr>
                <a:t>Edit procedure.</a:t>
              </a:r>
            </a:p>
          </p:txBody>
        </p:sp>
        <p:sp>
          <p:nvSpPr>
            <p:cNvPr id="100362" name="Text Box 13"/>
            <p:cNvSpPr txBox="1">
              <a:spLocks noChangeArrowheads="1"/>
            </p:cNvSpPr>
            <p:nvPr/>
          </p:nvSpPr>
          <p:spPr bwMode="auto">
            <a:xfrm>
              <a:off x="13204769" y="3274750"/>
              <a:ext cx="2809808" cy="415499"/>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100" dirty="0">
                  <a:solidFill>
                    <a:srgbClr val="FF0000"/>
                  </a:solidFill>
                  <a:latin typeface="Oracle Sans" panose="020B0503020204020204" pitchFamily="34" charset="0"/>
                  <a:cs typeface="Oracle Sans" panose="020B0503020204020204" pitchFamily="34" charset="0"/>
                </a:rPr>
                <a:t>3. </a:t>
              </a:r>
              <a:r>
                <a:rPr lang="en-US" altLang="en-US" sz="2100" dirty="0">
                  <a:latin typeface="Oracle Sans" panose="020B0503020204020204" pitchFamily="34" charset="0"/>
                  <a:cs typeface="Oracle Sans" panose="020B0503020204020204" pitchFamily="34" charset="0"/>
                </a:rPr>
                <a:t>Compile for Debug.</a:t>
              </a:r>
            </a:p>
          </p:txBody>
        </p:sp>
        <p:grpSp>
          <p:nvGrpSpPr>
            <p:cNvPr id="2" name="Group 33"/>
            <p:cNvGrpSpPr>
              <a:grpSpLocks/>
            </p:cNvGrpSpPr>
            <p:nvPr/>
          </p:nvGrpSpPr>
          <p:grpSpPr bwMode="auto">
            <a:xfrm>
              <a:off x="12833723" y="4605872"/>
              <a:ext cx="3551897" cy="1073945"/>
              <a:chOff x="3888" y="1722"/>
              <a:chExt cx="1119" cy="451"/>
            </a:xfrm>
          </p:grpSpPr>
          <p:pic>
            <p:nvPicPr>
              <p:cNvPr id="100383" name="Picture 31"/>
              <p:cNvPicPr>
                <a:picLocks noChangeAspect="1" noChangeArrowheads="1"/>
              </p:cNvPicPr>
              <p:nvPr/>
            </p:nvPicPr>
            <p:blipFill>
              <a:blip r:embed="rId5" cstate="print"/>
              <a:srcRect l="4277" t="18271" r="34210" b="64534"/>
              <a:stretch>
                <a:fillRect/>
              </a:stretch>
            </p:blipFill>
            <p:spPr bwMode="auto">
              <a:xfrm>
                <a:off x="3888" y="1722"/>
                <a:ext cx="842" cy="336"/>
              </a:xfrm>
              <a:prstGeom prst="rect">
                <a:avLst/>
              </a:prstGeom>
              <a:noFill/>
              <a:ln w="9525">
                <a:solidFill>
                  <a:schemeClr val="tx1"/>
                </a:solidFill>
                <a:miter lim="800000"/>
                <a:headEnd type="none" w="sm" len="sm"/>
                <a:tailEnd type="none" w="sm" len="sm"/>
              </a:ln>
            </p:spPr>
          </p:pic>
          <p:pic>
            <p:nvPicPr>
              <p:cNvPr id="100384" name="Picture 28"/>
              <p:cNvPicPr>
                <a:picLocks noChangeAspect="1" noChangeArrowheads="1"/>
              </p:cNvPicPr>
              <p:nvPr/>
            </p:nvPicPr>
            <p:blipFill>
              <a:blip r:embed="rId5" cstate="print"/>
              <a:srcRect l="28947" t="75383" r="13158" b="8035"/>
              <a:stretch>
                <a:fillRect/>
              </a:stretch>
            </p:blipFill>
            <p:spPr bwMode="auto">
              <a:xfrm>
                <a:off x="4215" y="1849"/>
                <a:ext cx="792" cy="324"/>
              </a:xfrm>
              <a:prstGeom prst="rect">
                <a:avLst/>
              </a:prstGeom>
              <a:noFill/>
              <a:ln w="9525">
                <a:solidFill>
                  <a:schemeClr val="tx1"/>
                </a:solidFill>
                <a:miter lim="800000"/>
                <a:headEnd type="none" w="sm" len="sm"/>
                <a:tailEnd type="none" w="sm" len="sm"/>
              </a:ln>
            </p:spPr>
          </p:pic>
        </p:grpSp>
        <p:sp>
          <p:nvSpPr>
            <p:cNvPr id="100364" name="Text Box 34"/>
            <p:cNvSpPr txBox="1">
              <a:spLocks noChangeArrowheads="1"/>
            </p:cNvSpPr>
            <p:nvPr/>
          </p:nvSpPr>
          <p:spPr bwMode="auto">
            <a:xfrm>
              <a:off x="13018532" y="5706005"/>
              <a:ext cx="3182282" cy="415499"/>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100" dirty="0">
                  <a:solidFill>
                    <a:srgbClr val="FF0000"/>
                  </a:solidFill>
                  <a:latin typeface="Oracle Sans" panose="020B0503020204020204" pitchFamily="34" charset="0"/>
                  <a:cs typeface="Oracle Sans" panose="020B0503020204020204" pitchFamily="34" charset="0"/>
                </a:rPr>
                <a:t>4. </a:t>
              </a:r>
              <a:r>
                <a:rPr lang="en-US" altLang="en-US" sz="2100" dirty="0">
                  <a:latin typeface="Oracle Sans" panose="020B0503020204020204" pitchFamily="34" charset="0"/>
                  <a:cs typeface="Oracle Sans" panose="020B0503020204020204" pitchFamily="34" charset="0"/>
                </a:rPr>
                <a:t>Select Remote Debug.</a:t>
              </a:r>
            </a:p>
          </p:txBody>
        </p:sp>
        <p:sp>
          <p:nvSpPr>
            <p:cNvPr id="100365" name="Text Box 36"/>
            <p:cNvSpPr txBox="1">
              <a:spLocks noChangeArrowheads="1"/>
            </p:cNvSpPr>
            <p:nvPr/>
          </p:nvSpPr>
          <p:spPr bwMode="auto">
            <a:xfrm>
              <a:off x="8128024" y="5752171"/>
              <a:ext cx="3696398" cy="738665"/>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100" dirty="0">
                  <a:solidFill>
                    <a:srgbClr val="FF0000"/>
                  </a:solidFill>
                  <a:latin typeface="Oracle Sans" panose="020B0503020204020204" pitchFamily="34" charset="0"/>
                  <a:cs typeface="Oracle Sans" panose="020B0503020204020204" pitchFamily="34" charset="0"/>
                </a:rPr>
                <a:t>5. </a:t>
              </a:r>
              <a:r>
                <a:rPr lang="en-US" altLang="en-US" sz="2100" dirty="0">
                  <a:latin typeface="Oracle Sans" panose="020B0503020204020204" pitchFamily="34" charset="0"/>
                  <a:cs typeface="Oracle Sans" panose="020B0503020204020204" pitchFamily="34" charset="0"/>
                </a:rPr>
                <a:t>Enter local machine IP </a:t>
              </a:r>
              <a:br>
                <a:rPr lang="en-US" altLang="en-US" sz="2100" dirty="0">
                  <a:latin typeface="Oracle Sans" panose="020B0503020204020204" pitchFamily="34" charset="0"/>
                  <a:cs typeface="Oracle Sans" panose="020B0503020204020204" pitchFamily="34" charset="0"/>
                </a:rPr>
              </a:br>
              <a:r>
                <a:rPr lang="en-US" altLang="en-US" sz="2100" dirty="0">
                  <a:latin typeface="Oracle Sans" panose="020B0503020204020204" pitchFamily="34" charset="0"/>
                  <a:cs typeface="Oracle Sans" panose="020B0503020204020204" pitchFamily="34" charset="0"/>
                </a:rPr>
                <a:t>address and debugging port.</a:t>
              </a:r>
            </a:p>
          </p:txBody>
        </p:sp>
        <p:sp>
          <p:nvSpPr>
            <p:cNvPr id="100366" name="Text Box 45"/>
            <p:cNvSpPr txBox="1">
              <a:spLocks noChangeArrowheads="1"/>
            </p:cNvSpPr>
            <p:nvPr/>
          </p:nvSpPr>
          <p:spPr bwMode="auto">
            <a:xfrm>
              <a:off x="2636316" y="5159584"/>
              <a:ext cx="3902991" cy="1431161"/>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100" dirty="0">
                  <a:solidFill>
                    <a:srgbClr val="FF0000"/>
                  </a:solidFill>
                  <a:latin typeface="Oracle Sans" panose="020B0503020204020204" pitchFamily="34" charset="0"/>
                  <a:cs typeface="Oracle Sans" panose="020B0503020204020204" pitchFamily="34" charset="0"/>
                </a:rPr>
                <a:t>6. </a:t>
              </a:r>
              <a:r>
                <a:rPr lang="en-US" altLang="en-US" sz="2100" dirty="0">
                  <a:latin typeface="Oracle Sans" panose="020B0503020204020204" pitchFamily="34" charset="0"/>
                  <a:cs typeface="Oracle Sans" panose="020B0503020204020204" pitchFamily="34" charset="0"/>
                </a:rPr>
                <a:t>Issue the debugger</a:t>
              </a:r>
              <a:br>
                <a:rPr lang="en-US" altLang="en-US" sz="2100" dirty="0">
                  <a:latin typeface="Oracle Sans" panose="020B0503020204020204" pitchFamily="34" charset="0"/>
                  <a:cs typeface="Oracle Sans" panose="020B0503020204020204" pitchFamily="34" charset="0"/>
                </a:rPr>
              </a:br>
              <a:r>
                <a:rPr lang="en-US" altLang="en-US" sz="2100" dirty="0">
                  <a:latin typeface="Oracle Sans" panose="020B0503020204020204" pitchFamily="34" charset="0"/>
                  <a:cs typeface="Oracle Sans" panose="020B0503020204020204" pitchFamily="34" charset="0"/>
                </a:rPr>
                <a:t>connection command and call </a:t>
              </a:r>
              <a:br>
                <a:rPr lang="en-US" altLang="en-US" sz="2100" dirty="0">
                  <a:latin typeface="Oracle Sans" panose="020B0503020204020204" pitchFamily="34" charset="0"/>
                  <a:cs typeface="Oracle Sans" panose="020B0503020204020204" pitchFamily="34" charset="0"/>
                </a:rPr>
              </a:br>
              <a:r>
                <a:rPr lang="en-US" altLang="en-US" sz="2100" dirty="0">
                  <a:latin typeface="Oracle Sans" panose="020B0503020204020204" pitchFamily="34" charset="0"/>
                  <a:cs typeface="Oracle Sans" panose="020B0503020204020204" pitchFamily="34" charset="0"/>
                </a:rPr>
                <a:t>procedure in another </a:t>
              </a:r>
              <a:br>
                <a:rPr lang="en-US" altLang="en-US" sz="2100" dirty="0">
                  <a:latin typeface="Oracle Sans" panose="020B0503020204020204" pitchFamily="34" charset="0"/>
                  <a:cs typeface="Oracle Sans" panose="020B0503020204020204" pitchFamily="34" charset="0"/>
                </a:rPr>
              </a:br>
              <a:r>
                <a:rPr lang="en-US" altLang="en-US" sz="2100" dirty="0">
                  <a:latin typeface="Oracle Sans" panose="020B0503020204020204" pitchFamily="34" charset="0"/>
                  <a:cs typeface="Oracle Sans" panose="020B0503020204020204" pitchFamily="34" charset="0"/>
                </a:rPr>
                <a:t>session such as SQL*Plus.</a:t>
              </a:r>
            </a:p>
          </p:txBody>
        </p:sp>
        <p:grpSp>
          <p:nvGrpSpPr>
            <p:cNvPr id="5" name="Group 4"/>
            <p:cNvGrpSpPr/>
            <p:nvPr/>
          </p:nvGrpSpPr>
          <p:grpSpPr>
            <a:xfrm>
              <a:off x="8000441" y="6743699"/>
              <a:ext cx="3951566" cy="1896536"/>
              <a:chOff x="5154856" y="4495799"/>
              <a:chExt cx="2634377" cy="1264357"/>
            </a:xfrm>
          </p:grpSpPr>
          <p:pic>
            <p:nvPicPr>
              <p:cNvPr id="100367" name="Picture 52"/>
              <p:cNvPicPr>
                <a:picLocks noChangeAspect="1" noChangeArrowheads="1"/>
              </p:cNvPicPr>
              <p:nvPr/>
            </p:nvPicPr>
            <p:blipFill>
              <a:blip r:embed="rId6" cstate="print"/>
              <a:srcRect t="67703" r="64713" b="19795"/>
              <a:stretch>
                <a:fillRect/>
              </a:stretch>
            </p:blipFill>
            <p:spPr bwMode="gray">
              <a:xfrm>
                <a:off x="5154856" y="4495799"/>
                <a:ext cx="2066819" cy="690024"/>
              </a:xfrm>
              <a:prstGeom prst="rect">
                <a:avLst/>
              </a:prstGeom>
              <a:noFill/>
              <a:ln w="9525">
                <a:solidFill>
                  <a:schemeClr val="tx1"/>
                </a:solidFill>
                <a:miter lim="800000"/>
                <a:headEnd type="none" w="sm" len="sm"/>
                <a:tailEnd type="none" w="sm" len="sm"/>
              </a:ln>
            </p:spPr>
          </p:pic>
          <p:pic>
            <p:nvPicPr>
              <p:cNvPr id="100368" name="Picture 53"/>
              <p:cNvPicPr>
                <a:picLocks noChangeAspect="1" noChangeArrowheads="1"/>
              </p:cNvPicPr>
              <p:nvPr/>
            </p:nvPicPr>
            <p:blipFill>
              <a:blip r:embed="rId6" cstate="print"/>
              <a:srcRect l="50015" t="67703" r="14728" b="20770"/>
              <a:stretch>
                <a:fillRect/>
              </a:stretch>
            </p:blipFill>
            <p:spPr bwMode="gray">
              <a:xfrm>
                <a:off x="5772760" y="5138915"/>
                <a:ext cx="2016473" cy="621241"/>
              </a:xfrm>
              <a:prstGeom prst="rect">
                <a:avLst/>
              </a:prstGeom>
              <a:noFill/>
              <a:ln w="9525">
                <a:solidFill>
                  <a:schemeClr val="tx1"/>
                </a:solidFill>
                <a:miter lim="800000"/>
                <a:headEnd type="none" w="sm" len="sm"/>
                <a:tailEnd type="none" w="sm" len="sm"/>
              </a:ln>
            </p:spPr>
          </p:pic>
        </p:grpSp>
        <p:sp>
          <p:nvSpPr>
            <p:cNvPr id="100369" name="Text Box 54"/>
            <p:cNvSpPr txBox="1">
              <a:spLocks noChangeArrowheads="1"/>
            </p:cNvSpPr>
            <p:nvPr/>
          </p:nvSpPr>
          <p:spPr bwMode="auto">
            <a:xfrm>
              <a:off x="8713442" y="8815697"/>
              <a:ext cx="3448382" cy="738665"/>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100" dirty="0">
                  <a:solidFill>
                    <a:srgbClr val="FF0000"/>
                  </a:solidFill>
                  <a:latin typeface="Oracle Sans" panose="020B0503020204020204" pitchFamily="34" charset="0"/>
                  <a:cs typeface="Oracle Sans" panose="020B0503020204020204" pitchFamily="34" charset="0"/>
                </a:rPr>
                <a:t>8. </a:t>
              </a:r>
              <a:r>
                <a:rPr lang="en-US" altLang="en-US" sz="2100" dirty="0">
                  <a:latin typeface="Oracle Sans" panose="020B0503020204020204" pitchFamily="34" charset="0"/>
                  <a:cs typeface="Oracle Sans" panose="020B0503020204020204" pitchFamily="34" charset="0"/>
                </a:rPr>
                <a:t>Debug and monitor data</a:t>
              </a:r>
              <a:br>
                <a:rPr lang="en-US" altLang="en-US" sz="2100" dirty="0">
                  <a:latin typeface="Oracle Sans" panose="020B0503020204020204" pitchFamily="34" charset="0"/>
                  <a:cs typeface="Oracle Sans" panose="020B0503020204020204" pitchFamily="34" charset="0"/>
                </a:rPr>
              </a:br>
              <a:r>
                <a:rPr lang="en-US" altLang="en-US" sz="2100" dirty="0">
                  <a:latin typeface="Oracle Sans" panose="020B0503020204020204" pitchFamily="34" charset="0"/>
                  <a:cs typeface="Oracle Sans" panose="020B0503020204020204" pitchFamily="34" charset="0"/>
                </a:rPr>
                <a:t>using debugging tools.</a:t>
              </a:r>
            </a:p>
          </p:txBody>
        </p:sp>
        <p:pic>
          <p:nvPicPr>
            <p:cNvPr id="100370" name="Picture 58"/>
            <p:cNvPicPr>
              <a:picLocks noChangeAspect="1" noChangeArrowheads="1"/>
            </p:cNvPicPr>
            <p:nvPr/>
          </p:nvPicPr>
          <p:blipFill>
            <a:blip r:embed="rId7" cstate="print"/>
            <a:srcRect l="16910" t="9291" r="24933" b="58916"/>
            <a:stretch>
              <a:fillRect/>
            </a:stretch>
          </p:blipFill>
          <p:spPr bwMode="auto">
            <a:xfrm>
              <a:off x="1934294" y="4014785"/>
              <a:ext cx="5307036" cy="1056032"/>
            </a:xfrm>
            <a:prstGeom prst="rect">
              <a:avLst/>
            </a:prstGeom>
            <a:noFill/>
            <a:ln w="9525">
              <a:solidFill>
                <a:schemeClr val="tx1"/>
              </a:solidFill>
              <a:miter lim="800000"/>
              <a:headEnd type="none" w="sm" len="sm"/>
              <a:tailEnd type="none" w="sm" len="sm"/>
            </a:ln>
          </p:spPr>
        </p:pic>
        <p:sp>
          <p:nvSpPr>
            <p:cNvPr id="100371" name="Line 60"/>
            <p:cNvSpPr>
              <a:spLocks noChangeShapeType="1"/>
            </p:cNvSpPr>
            <p:nvPr/>
          </p:nvSpPr>
          <p:spPr bwMode="auto">
            <a:xfrm>
              <a:off x="14609670" y="3702548"/>
              <a:ext cx="0" cy="800100"/>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100372" name="Text Box 61"/>
            <p:cNvSpPr txBox="1">
              <a:spLocks noChangeArrowheads="1"/>
            </p:cNvSpPr>
            <p:nvPr/>
          </p:nvSpPr>
          <p:spPr bwMode="auto">
            <a:xfrm>
              <a:off x="2374259" y="8718468"/>
              <a:ext cx="4427109" cy="738665"/>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pPr>
              <a:r>
                <a:rPr lang="en-US" altLang="en-US" sz="2100" dirty="0">
                  <a:solidFill>
                    <a:srgbClr val="FF0000"/>
                  </a:solidFill>
                  <a:latin typeface="Oracle Sans" panose="020B0503020204020204" pitchFamily="34" charset="0"/>
                  <a:cs typeface="Oracle Sans" panose="020B0503020204020204" pitchFamily="34" charset="0"/>
                </a:rPr>
                <a:t>7. </a:t>
              </a:r>
              <a:r>
                <a:rPr lang="en-US" altLang="en-US" sz="2100" dirty="0">
                  <a:latin typeface="Oracle Sans" panose="020B0503020204020204" pitchFamily="34" charset="0"/>
                  <a:cs typeface="Oracle Sans" panose="020B0503020204020204" pitchFamily="34" charset="0"/>
                </a:rPr>
                <a:t>When the breakpoint is reached, </a:t>
              </a:r>
              <a:br>
                <a:rPr lang="en-US" altLang="en-US" sz="2100" dirty="0">
                  <a:latin typeface="Oracle Sans" panose="020B0503020204020204" pitchFamily="34" charset="0"/>
                  <a:cs typeface="Oracle Sans" panose="020B0503020204020204" pitchFamily="34" charset="0"/>
                </a:rPr>
              </a:br>
              <a:r>
                <a:rPr lang="en-US" altLang="en-US" sz="2100" dirty="0">
                  <a:latin typeface="Oracle Sans" panose="020B0503020204020204" pitchFamily="34" charset="0"/>
                  <a:cs typeface="Oracle Sans" panose="020B0503020204020204" pitchFamily="34" charset="0"/>
                </a:rPr>
                <a:t>control passes to SQL Developer.</a:t>
              </a:r>
            </a:p>
          </p:txBody>
        </p:sp>
        <p:grpSp>
          <p:nvGrpSpPr>
            <p:cNvPr id="4" name="Group 3"/>
            <p:cNvGrpSpPr/>
            <p:nvPr/>
          </p:nvGrpSpPr>
          <p:grpSpPr>
            <a:xfrm>
              <a:off x="2319987" y="6915151"/>
              <a:ext cx="4535649" cy="1714550"/>
              <a:chOff x="993657" y="4610100"/>
              <a:chExt cx="3023766" cy="1143033"/>
            </a:xfrm>
          </p:grpSpPr>
          <p:pic>
            <p:nvPicPr>
              <p:cNvPr id="100373" name="Picture 64"/>
              <p:cNvPicPr>
                <a:picLocks noChangeAspect="1" noChangeArrowheads="1"/>
              </p:cNvPicPr>
              <p:nvPr/>
            </p:nvPicPr>
            <p:blipFill>
              <a:blip r:embed="rId8" cstate="print"/>
              <a:srcRect t="43800" r="77020"/>
              <a:stretch>
                <a:fillRect/>
              </a:stretch>
            </p:blipFill>
            <p:spPr bwMode="auto">
              <a:xfrm>
                <a:off x="993657" y="4610100"/>
                <a:ext cx="1427356" cy="973791"/>
              </a:xfrm>
              <a:prstGeom prst="rect">
                <a:avLst/>
              </a:prstGeom>
              <a:noFill/>
              <a:ln w="9525">
                <a:solidFill>
                  <a:schemeClr val="tx1"/>
                </a:solidFill>
                <a:miter lim="800000"/>
                <a:headEnd type="none" w="sm" len="sm"/>
                <a:tailEnd type="none" w="sm" len="sm"/>
              </a:ln>
            </p:spPr>
          </p:pic>
          <p:pic>
            <p:nvPicPr>
              <p:cNvPr id="100374" name="Picture 65"/>
              <p:cNvPicPr>
                <a:picLocks noChangeAspect="1" noChangeArrowheads="1"/>
              </p:cNvPicPr>
              <p:nvPr/>
            </p:nvPicPr>
            <p:blipFill>
              <a:blip r:embed="rId8" cstate="print"/>
              <a:srcRect l="44682" t="43800" r="25955"/>
              <a:stretch>
                <a:fillRect/>
              </a:stretch>
            </p:blipFill>
            <p:spPr bwMode="auto">
              <a:xfrm>
                <a:off x="2215574" y="4791075"/>
                <a:ext cx="1801849" cy="962058"/>
              </a:xfrm>
              <a:prstGeom prst="rect">
                <a:avLst/>
              </a:prstGeom>
              <a:noFill/>
              <a:ln w="9525">
                <a:solidFill>
                  <a:schemeClr val="tx1"/>
                </a:solidFill>
                <a:miter lim="800000"/>
                <a:headEnd type="none" w="sm" len="sm"/>
                <a:tailEnd type="none" w="sm" len="sm"/>
              </a:ln>
            </p:spPr>
          </p:pic>
        </p:grpSp>
        <p:sp>
          <p:nvSpPr>
            <p:cNvPr id="100375" name="Line 67"/>
            <p:cNvSpPr>
              <a:spLocks noChangeShapeType="1"/>
            </p:cNvSpPr>
            <p:nvPr/>
          </p:nvSpPr>
          <p:spPr bwMode="auto">
            <a:xfrm flipH="1">
              <a:off x="7381749" y="4771498"/>
              <a:ext cx="733551" cy="0"/>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100376" name="Line 71"/>
            <p:cNvSpPr>
              <a:spLocks noChangeShapeType="1"/>
            </p:cNvSpPr>
            <p:nvPr/>
          </p:nvSpPr>
          <p:spPr bwMode="auto">
            <a:xfrm>
              <a:off x="4120494" y="6490836"/>
              <a:ext cx="0" cy="360814"/>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100377" name="Line 72"/>
            <p:cNvSpPr>
              <a:spLocks noChangeShapeType="1"/>
            </p:cNvSpPr>
            <p:nvPr/>
          </p:nvSpPr>
          <p:spPr bwMode="gray">
            <a:xfrm>
              <a:off x="6894674" y="7967134"/>
              <a:ext cx="1218882" cy="0"/>
            </a:xfrm>
            <a:prstGeom prst="line">
              <a:avLst/>
            </a:prstGeom>
            <a:noFill/>
            <a:ln w="28575">
              <a:solidFill>
                <a:schemeClr val="accent2"/>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100378" name="Rectangle 30"/>
            <p:cNvSpPr>
              <a:spLocks noChangeArrowheads="1"/>
            </p:cNvSpPr>
            <p:nvPr/>
          </p:nvSpPr>
          <p:spPr bwMode="auto">
            <a:xfrm>
              <a:off x="1913024" y="4009392"/>
              <a:ext cx="5349240" cy="280668"/>
            </a:xfrm>
            <a:prstGeom prst="rect">
              <a:avLst/>
            </a:prstGeom>
            <a:noFill/>
            <a:ln w="28575">
              <a:solidFill>
                <a:schemeClr val="accent1"/>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pitchFamily="34" charset="0"/>
                <a:buNone/>
              </a:pPr>
              <a:endParaRPr lang="en-US" altLang="en-US" dirty="0">
                <a:latin typeface="Oracle Sans" panose="020B0503020204020204" pitchFamily="34" charset="0"/>
                <a:cs typeface="Oracle Sans" panose="020B0503020204020204" pitchFamily="34" charset="0"/>
              </a:endParaRPr>
            </a:p>
          </p:txBody>
        </p:sp>
        <p:sp>
          <p:nvSpPr>
            <p:cNvPr id="100379" name="Rectangle 73"/>
            <p:cNvSpPr>
              <a:spLocks noChangeArrowheads="1"/>
            </p:cNvSpPr>
            <p:nvPr/>
          </p:nvSpPr>
          <p:spPr bwMode="auto">
            <a:xfrm>
              <a:off x="1934293" y="4713431"/>
              <a:ext cx="2058587" cy="338629"/>
            </a:xfrm>
            <a:prstGeom prst="rect">
              <a:avLst/>
            </a:prstGeom>
            <a:noFill/>
            <a:ln w="28575">
              <a:solidFill>
                <a:schemeClr val="accent1"/>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pitchFamily="34" charset="0"/>
                <a:buNone/>
              </a:pPr>
              <a:endParaRPr lang="en-US" altLang="en-US" dirty="0">
                <a:latin typeface="Oracle Sans" panose="020B0503020204020204" pitchFamily="34" charset="0"/>
                <a:cs typeface="Oracle Sans" panose="020B0503020204020204" pitchFamily="34" charset="0"/>
              </a:endParaRPr>
            </a:p>
          </p:txBody>
        </p:sp>
        <p:pic>
          <p:nvPicPr>
            <p:cNvPr id="100380" name="Picture 37"/>
            <p:cNvPicPr>
              <a:picLocks noChangeAspect="1" noChangeArrowheads="1"/>
            </p:cNvPicPr>
            <p:nvPr/>
          </p:nvPicPr>
          <p:blipFill>
            <a:blip r:embed="rId9" cstate="print"/>
            <a:stretch>
              <a:fillRect/>
            </a:stretch>
          </p:blipFill>
          <p:spPr bwMode="auto">
            <a:xfrm>
              <a:off x="2966384" y="1600201"/>
              <a:ext cx="3242858" cy="1600001"/>
            </a:xfrm>
            <a:prstGeom prst="rect">
              <a:avLst/>
            </a:prstGeom>
            <a:noFill/>
            <a:ln w="9525">
              <a:noFill/>
              <a:miter lim="800000"/>
              <a:headEnd/>
              <a:tailEnd/>
            </a:ln>
          </p:spPr>
        </p:pic>
        <p:pic>
          <p:nvPicPr>
            <p:cNvPr id="100381" name="Picture 39"/>
            <p:cNvPicPr>
              <a:picLocks noChangeAspect="1" noChangeArrowheads="1"/>
            </p:cNvPicPr>
            <p:nvPr/>
          </p:nvPicPr>
          <p:blipFill>
            <a:blip r:embed="rId10" cstate="print"/>
            <a:stretch>
              <a:fillRect/>
            </a:stretch>
          </p:blipFill>
          <p:spPr bwMode="auto">
            <a:xfrm>
              <a:off x="13352528" y="1634068"/>
              <a:ext cx="2514285" cy="1428572"/>
            </a:xfrm>
            <a:prstGeom prst="rect">
              <a:avLst/>
            </a:prstGeom>
            <a:noFill/>
            <a:ln w="9525">
              <a:noFill/>
              <a:miter lim="800000"/>
              <a:headEnd/>
              <a:tailEnd/>
            </a:ln>
          </p:spPr>
        </p:pic>
        <p:pic>
          <p:nvPicPr>
            <p:cNvPr id="100382" name="Picture 33"/>
            <p:cNvPicPr>
              <a:picLocks noChangeAspect="1" noChangeArrowheads="1"/>
            </p:cNvPicPr>
            <p:nvPr/>
          </p:nvPicPr>
          <p:blipFill>
            <a:blip r:embed="rId11" cstate="print"/>
            <a:srcRect/>
            <a:stretch>
              <a:fillRect/>
            </a:stretch>
          </p:blipFill>
          <p:spPr bwMode="auto">
            <a:xfrm>
              <a:off x="8282366" y="4000501"/>
              <a:ext cx="3387714" cy="1663430"/>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454934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Summary</a:t>
            </a:r>
          </a:p>
        </p:txBody>
      </p:sp>
      <p:sp>
        <p:nvSpPr>
          <p:cNvPr id="2" name="Content Placeholder 1">
            <a:extLst>
              <a:ext uri="{FF2B5EF4-FFF2-40B4-BE49-F238E27FC236}">
                <a16:creationId xmlns:a16="http://schemas.microsoft.com/office/drawing/2014/main" id="{2E9AD19B-9BB0-4AC4-982C-40BA1FE48D77}"/>
              </a:ext>
            </a:extLst>
          </p:cNvPr>
          <p:cNvSpPr>
            <a:spLocks noGrp="1"/>
          </p:cNvSpPr>
          <p:nvPr>
            <p:ph idx="1"/>
          </p:nvPr>
        </p:nvSpPr>
        <p:spPr>
          <a:xfrm>
            <a:off x="933451" y="2272710"/>
            <a:ext cx="16421100" cy="3622847"/>
          </a:xfrm>
        </p:spPr>
        <p:txBody>
          <a:bodyPr/>
          <a:lstStyle/>
          <a:p>
            <a:r>
              <a:rPr lang="en-US" altLang="en-US" dirty="0"/>
              <a:t>In this lesson, you should have learned how to:</a:t>
            </a:r>
          </a:p>
          <a:p>
            <a:pPr lvl="1"/>
            <a:r>
              <a:rPr lang="en-US" altLang="en-US" dirty="0"/>
              <a:t>Describe the basic functionality of the SQL Developer debugger</a:t>
            </a:r>
          </a:p>
          <a:p>
            <a:pPr lvl="1"/>
            <a:r>
              <a:rPr lang="en-US" altLang="en-US" dirty="0"/>
              <a:t>Run the debugging process</a:t>
            </a:r>
          </a:p>
          <a:p>
            <a:pPr lvl="1"/>
            <a:r>
              <a:rPr lang="en-US" altLang="en-US" dirty="0"/>
              <a:t>Use various features that can be used while debugging</a:t>
            </a:r>
          </a:p>
          <a:p>
            <a:endParaRPr lang="en-US" dirty="0"/>
          </a:p>
        </p:txBody>
      </p:sp>
    </p:spTree>
    <p:custDataLst>
      <p:tags r:id="rId1"/>
    </p:custDataLst>
    <p:extLst>
      <p:ext uri="{BB962C8B-B14F-4D97-AF65-F5344CB8AC3E}">
        <p14:creationId xmlns:p14="http://schemas.microsoft.com/office/powerpoint/2010/main" val="183095159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Objectives</a:t>
            </a:r>
          </a:p>
        </p:txBody>
      </p:sp>
      <p:sp>
        <p:nvSpPr>
          <p:cNvPr id="2" name="Content Placeholder 1">
            <a:extLst>
              <a:ext uri="{FF2B5EF4-FFF2-40B4-BE49-F238E27FC236}">
                <a16:creationId xmlns:a16="http://schemas.microsoft.com/office/drawing/2014/main" id="{A62925B2-1309-48C1-B8BF-F98DF5E2A204}"/>
              </a:ext>
            </a:extLst>
          </p:cNvPr>
          <p:cNvSpPr>
            <a:spLocks noGrp="1"/>
          </p:cNvSpPr>
          <p:nvPr>
            <p:ph idx="1"/>
          </p:nvPr>
        </p:nvSpPr>
        <p:spPr>
          <a:xfrm>
            <a:off x="933451" y="2272710"/>
            <a:ext cx="16421100" cy="3622847"/>
          </a:xfrm>
        </p:spPr>
        <p:txBody>
          <a:bodyPr/>
          <a:lstStyle/>
          <a:p>
            <a:r>
              <a:rPr lang="en-US" altLang="en-US" dirty="0"/>
              <a:t>After completing this lesson, you should be able to:</a:t>
            </a:r>
          </a:p>
          <a:p>
            <a:pPr lvl="1"/>
            <a:r>
              <a:rPr lang="en-US" altLang="en-US" dirty="0"/>
              <a:t>Describe the functionality of the SQL Developer debugger</a:t>
            </a:r>
          </a:p>
          <a:p>
            <a:pPr lvl="1"/>
            <a:r>
              <a:rPr lang="en-US" altLang="en-US" dirty="0"/>
              <a:t>Debug Subprograms</a:t>
            </a:r>
          </a:p>
          <a:p>
            <a:pPr lvl="1"/>
            <a:r>
              <a:rPr lang="en-US" altLang="en-US" dirty="0"/>
              <a:t>Use various features of SQL Developer debugger for debugging</a:t>
            </a:r>
          </a:p>
          <a:p>
            <a:endParaRPr lang="en-US" dirty="0"/>
          </a:p>
        </p:txBody>
      </p:sp>
    </p:spTree>
    <p:custDataLst>
      <p:tags r:id="rId1"/>
    </p:custDataLst>
    <p:extLst>
      <p:ext uri="{BB962C8B-B14F-4D97-AF65-F5344CB8AC3E}">
        <p14:creationId xmlns:p14="http://schemas.microsoft.com/office/powerpoint/2010/main" val="219266436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4400">
                <a:latin typeface="+mj-lt"/>
                <a:cs typeface="Oracle Sans" panose="020B0503020204020204" pitchFamily="34" charset="0"/>
              </a:rPr>
              <a:t>Practice 13 </a:t>
            </a:r>
            <a:r>
              <a:rPr lang="en-US" altLang="en-US" sz="4400" dirty="0">
                <a:latin typeface="+mj-lt"/>
                <a:cs typeface="Oracle Sans" panose="020B0503020204020204" pitchFamily="34" charset="0"/>
              </a:rPr>
              <a:t>Overview: Introduction to the SQL Developer Debugger</a:t>
            </a:r>
          </a:p>
        </p:txBody>
      </p:sp>
      <p:sp>
        <p:nvSpPr>
          <p:cNvPr id="3" name="Content Placeholder 2">
            <a:extLst>
              <a:ext uri="{FF2B5EF4-FFF2-40B4-BE49-F238E27FC236}">
                <a16:creationId xmlns:a16="http://schemas.microsoft.com/office/drawing/2014/main" id="{B2489D13-B728-4725-B5D3-6ADC2B8D5393}"/>
              </a:ext>
            </a:extLst>
          </p:cNvPr>
          <p:cNvSpPr>
            <a:spLocks noGrp="1"/>
          </p:cNvSpPr>
          <p:nvPr>
            <p:ph idx="1"/>
          </p:nvPr>
        </p:nvSpPr>
        <p:spPr>
          <a:xfrm>
            <a:off x="933451" y="2688032"/>
            <a:ext cx="16421100" cy="5167886"/>
          </a:xfrm>
        </p:spPr>
        <p:txBody>
          <a:bodyPr/>
          <a:lstStyle/>
          <a:p>
            <a:r>
              <a:rPr lang="en-US" altLang="en-US" dirty="0"/>
              <a:t>This practice covers the following topics:</a:t>
            </a:r>
          </a:p>
          <a:p>
            <a:pPr lvl="1"/>
            <a:r>
              <a:rPr lang="en-US" altLang="en-US" dirty="0"/>
              <a:t>Creating a procedure and a function</a:t>
            </a:r>
          </a:p>
          <a:p>
            <a:pPr lvl="1"/>
            <a:r>
              <a:rPr lang="en-US" altLang="en-US" dirty="0"/>
              <a:t>Inserting breakpoints in the procedure</a:t>
            </a:r>
          </a:p>
          <a:p>
            <a:pPr lvl="1"/>
            <a:r>
              <a:rPr lang="en-US" altLang="en-US" dirty="0"/>
              <a:t>Compiling the procedure and function for debug mode</a:t>
            </a:r>
          </a:p>
          <a:p>
            <a:pPr lvl="1"/>
            <a:r>
              <a:rPr lang="en-US" altLang="en-US" dirty="0"/>
              <a:t>Debugging the procedure and stepping into the code</a:t>
            </a:r>
          </a:p>
          <a:p>
            <a:pPr lvl="1"/>
            <a:r>
              <a:rPr lang="en-US" altLang="en-US" dirty="0"/>
              <a:t>Displaying and modifying the subprograms’ variables</a:t>
            </a:r>
          </a:p>
          <a:p>
            <a:endParaRPr lang="en-US" dirty="0"/>
          </a:p>
        </p:txBody>
      </p:sp>
      <p:grpSp>
        <p:nvGrpSpPr>
          <p:cNvPr id="9" name="Group 8">
            <a:extLst>
              <a:ext uri="{FF2B5EF4-FFF2-40B4-BE49-F238E27FC236}">
                <a16:creationId xmlns:a16="http://schemas.microsoft.com/office/drawing/2014/main" id="{F5135469-6A1F-43A7-AA58-92279C4A9B2C}"/>
              </a:ext>
            </a:extLst>
          </p:cNvPr>
          <p:cNvGrpSpPr/>
          <p:nvPr/>
        </p:nvGrpSpPr>
        <p:grpSpPr>
          <a:xfrm>
            <a:off x="13726416" y="6079604"/>
            <a:ext cx="4561584" cy="2577087"/>
            <a:chOff x="13464479" y="6400800"/>
            <a:chExt cx="4561584" cy="2577087"/>
          </a:xfrm>
        </p:grpSpPr>
        <p:sp>
          <p:nvSpPr>
            <p:cNvPr id="4" name="Rectangle 3"/>
            <p:cNvSpPr/>
            <p:nvPr/>
          </p:nvSpPr>
          <p:spPr bwMode="auto">
            <a:xfrm rot="16200000" flipV="1">
              <a:off x="14871352" y="5405884"/>
              <a:ext cx="1747838" cy="4561584"/>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grpSp>
          <p:nvGrpSpPr>
            <p:cNvPr id="5" name="Group 4"/>
            <p:cNvGrpSpPr/>
            <p:nvPr/>
          </p:nvGrpSpPr>
          <p:grpSpPr>
            <a:xfrm>
              <a:off x="14450994" y="6400800"/>
              <a:ext cx="2579706" cy="2577087"/>
              <a:chOff x="9066212" y="3962400"/>
              <a:chExt cx="1941512" cy="1939542"/>
            </a:xfrm>
          </p:grpSpPr>
          <p:sp>
            <p:nvSpPr>
              <p:cNvPr id="6" name="Oval 5"/>
              <p:cNvSpPr>
                <a:spLocks noChangeAspect="1"/>
              </p:cNvSpPr>
              <p:nvPr/>
            </p:nvSpPr>
            <p:spPr bwMode="auto">
              <a:xfrm>
                <a:off x="9066212" y="3962400"/>
                <a:ext cx="1941512" cy="1939542"/>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7" name="Oval 6"/>
              <p:cNvSpPr>
                <a:spLocks noChangeAspect="1"/>
              </p:cNvSpPr>
              <p:nvPr/>
            </p:nvSpPr>
            <p:spPr bwMode="auto">
              <a:xfrm>
                <a:off x="9153676" y="4049775"/>
                <a:ext cx="1766585" cy="1764792"/>
              </a:xfrm>
              <a:prstGeom prst="ellipse">
                <a:avLst/>
              </a:prstGeom>
              <a:solidFill>
                <a:schemeClr val="bg1"/>
              </a:solidFill>
              <a:ln w="28575" cap="flat" cmpd="sng" algn="ctr">
                <a:solidFill>
                  <a:srgbClr val="C1E0FF"/>
                </a:solidFill>
                <a:prstDash val="solid"/>
                <a:round/>
                <a:headEnd type="none" w="sm" len="sm"/>
                <a:tailEnd type="none" w="sm" len="sm"/>
              </a:ln>
              <a:effectLst>
                <a:innerShdw blurRad="368300">
                  <a:srgbClr val="CCECFF"/>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6085" y="4324778"/>
                <a:ext cx="1208860" cy="1440933"/>
              </a:xfrm>
              <a:prstGeom prst="rect">
                <a:avLst/>
              </a:prstGeom>
            </p:spPr>
          </p:pic>
        </p:grpSp>
      </p:grpSp>
    </p:spTree>
    <p:custDataLst>
      <p:tags r:id="rId1"/>
    </p:custDataLst>
    <p:extLst>
      <p:ext uri="{BB962C8B-B14F-4D97-AF65-F5344CB8AC3E}">
        <p14:creationId xmlns:p14="http://schemas.microsoft.com/office/powerpoint/2010/main" val="85522360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Lesson Agenda</a:t>
            </a:r>
          </a:p>
        </p:txBody>
      </p:sp>
      <p:sp>
        <p:nvSpPr>
          <p:cNvPr id="2" name="Content Placeholder 1">
            <a:extLst>
              <a:ext uri="{FF2B5EF4-FFF2-40B4-BE49-F238E27FC236}">
                <a16:creationId xmlns:a16="http://schemas.microsoft.com/office/drawing/2014/main" id="{986F18E2-6904-4EC5-AF8F-21C66CC38BF2}"/>
              </a:ext>
            </a:extLst>
          </p:cNvPr>
          <p:cNvSpPr>
            <a:spLocks noGrp="1"/>
          </p:cNvSpPr>
          <p:nvPr>
            <p:ph idx="1"/>
          </p:nvPr>
        </p:nvSpPr>
        <p:spPr>
          <a:xfrm>
            <a:off x="933451" y="2272710"/>
            <a:ext cx="16421100" cy="5150958"/>
          </a:xfrm>
        </p:spPr>
        <p:txBody>
          <a:bodyPr/>
          <a:lstStyle/>
          <a:p>
            <a:pPr lvl="1"/>
            <a:r>
              <a:rPr lang="en-US" dirty="0"/>
              <a:t>Before debugging PL/SQL subprograms</a:t>
            </a:r>
          </a:p>
          <a:p>
            <a:pPr lvl="1">
              <a:buClr>
                <a:schemeClr val="tx1">
                  <a:lumMod val="25000"/>
                  <a:lumOff val="75000"/>
                </a:schemeClr>
              </a:buClr>
            </a:pPr>
            <a:r>
              <a:rPr lang="en-US" dirty="0">
                <a:solidFill>
                  <a:schemeClr val="tx1">
                    <a:lumMod val="25000"/>
                    <a:lumOff val="75000"/>
                  </a:schemeClr>
                </a:solidFill>
              </a:rPr>
              <a:t>Debugging a subprogram</a:t>
            </a:r>
          </a:p>
          <a:p>
            <a:pPr lvl="1">
              <a:buClr>
                <a:schemeClr val="tx1">
                  <a:lumMod val="25000"/>
                  <a:lumOff val="75000"/>
                </a:schemeClr>
              </a:buClr>
            </a:pPr>
            <a:r>
              <a:rPr lang="en-US" dirty="0">
                <a:solidFill>
                  <a:schemeClr val="tx1">
                    <a:lumMod val="25000"/>
                    <a:lumOff val="75000"/>
                  </a:schemeClr>
                </a:solidFill>
              </a:rPr>
              <a:t>Using the debugging Log Tab toolbar</a:t>
            </a:r>
          </a:p>
          <a:p>
            <a:pPr lvl="1">
              <a:buClr>
                <a:schemeClr val="tx1">
                  <a:lumMod val="25000"/>
                  <a:lumOff val="75000"/>
                </a:schemeClr>
              </a:buClr>
            </a:pPr>
            <a:r>
              <a:rPr lang="en-US" dirty="0">
                <a:solidFill>
                  <a:schemeClr val="tx1">
                    <a:lumMod val="25000"/>
                    <a:lumOff val="75000"/>
                  </a:schemeClr>
                </a:solidFill>
              </a:rPr>
              <a:t>Debugging a procedure</a:t>
            </a:r>
          </a:p>
          <a:p>
            <a:pPr lvl="1"/>
            <a:endParaRPr lang="en-US" dirty="0"/>
          </a:p>
          <a:p>
            <a:pPr lvl="1"/>
            <a:endParaRPr lang="en-US" dirty="0"/>
          </a:p>
          <a:p>
            <a:endParaRPr lang="en-US" dirty="0"/>
          </a:p>
        </p:txBody>
      </p:sp>
      <p:grpSp>
        <p:nvGrpSpPr>
          <p:cNvPr id="4" name="Group 3"/>
          <p:cNvGrpSpPr/>
          <p:nvPr/>
        </p:nvGrpSpPr>
        <p:grpSpPr>
          <a:xfrm>
            <a:off x="13323567" y="6200787"/>
            <a:ext cx="4993632" cy="2500313"/>
            <a:chOff x="5792688" y="4297363"/>
            <a:chExt cx="3329088" cy="1666875"/>
          </a:xfrm>
        </p:grpSpPr>
        <p:sp>
          <p:nvSpPr>
            <p:cNvPr id="5" name="Rectangle 4"/>
            <p:cNvSpPr/>
            <p:nvPr/>
          </p:nvSpPr>
          <p:spPr bwMode="auto">
            <a:xfrm rot="16200000" flipV="1">
              <a:off x="6874619" y="3413868"/>
              <a:ext cx="1165225" cy="3329088"/>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9796664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Before Debugging PL/SQL Subprograms</a:t>
            </a:r>
          </a:p>
        </p:txBody>
      </p:sp>
      <p:sp>
        <p:nvSpPr>
          <p:cNvPr id="8" name="Content Placeholder 7">
            <a:extLst>
              <a:ext uri="{FF2B5EF4-FFF2-40B4-BE49-F238E27FC236}">
                <a16:creationId xmlns:a16="http://schemas.microsoft.com/office/drawing/2014/main" id="{99C4DE4E-AF9E-421A-8E01-3C112E24C30C}"/>
              </a:ext>
            </a:extLst>
          </p:cNvPr>
          <p:cNvSpPr>
            <a:spLocks noGrp="1"/>
          </p:cNvSpPr>
          <p:nvPr>
            <p:ph idx="1"/>
          </p:nvPr>
        </p:nvSpPr>
        <p:spPr>
          <a:xfrm>
            <a:off x="933451" y="2272710"/>
            <a:ext cx="16421100" cy="4953981"/>
          </a:xfrm>
        </p:spPr>
        <p:txBody>
          <a:bodyPr/>
          <a:lstStyle/>
          <a:p>
            <a:r>
              <a:rPr lang="en-US" dirty="0"/>
              <a:t>Before you start debugging PL/SQL Subprograms, you should have the following privileges:</a:t>
            </a:r>
          </a:p>
          <a:p>
            <a:pPr lvl="1"/>
            <a:r>
              <a:rPr lang="en-US" dirty="0">
                <a:latin typeface="Courier New" pitchFamily="49" charset="0"/>
                <a:cs typeface="Courier New" pitchFamily="49" charset="0"/>
              </a:rPr>
              <a:t>DEBUG CONNECT SESSION </a:t>
            </a:r>
            <a:r>
              <a:rPr lang="en-US" dirty="0"/>
              <a:t>privilege</a:t>
            </a:r>
          </a:p>
          <a:p>
            <a:pPr lvl="1"/>
            <a:r>
              <a:rPr lang="en-US" dirty="0">
                <a:latin typeface="Courier New" pitchFamily="49" charset="0"/>
                <a:cs typeface="Courier New" pitchFamily="49" charset="0"/>
              </a:rPr>
              <a:t>DEBUG ANY PROCEDURE </a:t>
            </a:r>
            <a:r>
              <a:rPr lang="en-US" dirty="0"/>
              <a:t>privilege</a:t>
            </a:r>
          </a:p>
          <a:p>
            <a:pPr lvl="1"/>
            <a:r>
              <a:rPr lang="en-US" dirty="0">
                <a:latin typeface="Courier New" pitchFamily="49" charset="0"/>
                <a:cs typeface="Courier New" pitchFamily="49" charset="0"/>
              </a:rPr>
              <a:t>EXECUTE</a:t>
            </a:r>
            <a:r>
              <a:rPr lang="en-US" dirty="0"/>
              <a:t> privilege on </a:t>
            </a:r>
            <a:r>
              <a:rPr lang="en-US" dirty="0">
                <a:latin typeface="Courier New" pitchFamily="49" charset="0"/>
                <a:cs typeface="Courier New" pitchFamily="49" charset="0"/>
              </a:rPr>
              <a:t>DBMS_DEBUG_JDWP</a:t>
            </a:r>
          </a:p>
          <a:p>
            <a:pPr lvl="1"/>
            <a:r>
              <a:rPr lang="en-US" dirty="0">
                <a:latin typeface="Courier New" pitchFamily="49" charset="0"/>
                <a:cs typeface="Courier New" pitchFamily="49" charset="0"/>
              </a:rPr>
              <a:t>EXECUTE</a:t>
            </a:r>
            <a:r>
              <a:rPr lang="en-US" dirty="0"/>
              <a:t> privilege on the object you want to debug</a:t>
            </a:r>
          </a:p>
          <a:p>
            <a:endParaRPr lang="en-US" dirty="0"/>
          </a:p>
        </p:txBody>
      </p:sp>
      <p:grpSp>
        <p:nvGrpSpPr>
          <p:cNvPr id="10" name="Group 9">
            <a:extLst>
              <a:ext uri="{FF2B5EF4-FFF2-40B4-BE49-F238E27FC236}">
                <a16:creationId xmlns:a16="http://schemas.microsoft.com/office/drawing/2014/main" id="{EBDFFA83-DD7F-4FCF-B2D8-093FA3355292}"/>
              </a:ext>
            </a:extLst>
          </p:cNvPr>
          <p:cNvGrpSpPr/>
          <p:nvPr/>
        </p:nvGrpSpPr>
        <p:grpSpPr>
          <a:xfrm>
            <a:off x="12384360" y="5718778"/>
            <a:ext cx="5903640" cy="3354851"/>
            <a:chOff x="12273465" y="5766364"/>
            <a:chExt cx="5903640" cy="3354851"/>
          </a:xfrm>
        </p:grpSpPr>
        <p:sp>
          <p:nvSpPr>
            <p:cNvPr id="7" name="Rectangle 6"/>
            <p:cNvSpPr/>
            <p:nvPr/>
          </p:nvSpPr>
          <p:spPr bwMode="auto">
            <a:xfrm rot="16200000" flipV="1">
              <a:off x="14351366" y="4491966"/>
              <a:ext cx="1747838" cy="5903640"/>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p:nvPr/>
          </p:nvSpPr>
          <p:spPr bwMode="auto">
            <a:xfrm>
              <a:off x="13716001" y="5766364"/>
              <a:ext cx="3354851" cy="3354851"/>
            </a:xfrm>
            <a:prstGeom prst="ellipse">
              <a:avLst/>
            </a:prstGeom>
            <a:gradFill flip="none" rotWithShape="1">
              <a:gsLst>
                <a:gs pos="0">
                  <a:schemeClr val="bg1"/>
                </a:gs>
                <a:gs pos="50000">
                  <a:schemeClr val="bg1"/>
                </a:gs>
                <a:gs pos="100000">
                  <a:schemeClr val="accent6">
                    <a:lumMod val="20000"/>
                    <a:lumOff val="80000"/>
                  </a:schemeClr>
                </a:gs>
              </a:gsLst>
              <a:lin ang="5400000" scaled="1"/>
              <a:tileRect/>
            </a:gradFill>
            <a:ln w="28575" cap="flat" cmpd="sng" algn="ctr">
              <a:gradFill flip="none" rotWithShape="1">
                <a:gsLst>
                  <a:gs pos="0">
                    <a:schemeClr val="accent6">
                      <a:lumMod val="20000"/>
                      <a:lumOff val="80000"/>
                    </a:schemeClr>
                  </a:gs>
                  <a:gs pos="50000">
                    <a:schemeClr val="bg1"/>
                  </a:gs>
                  <a:gs pos="100000">
                    <a:schemeClr val="bg1"/>
                  </a:gs>
                </a:gsLst>
                <a:lin ang="10800000" scaled="1"/>
                <a:tileRect/>
              </a:gra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4" name="Picture 3" descr="cnt2554096.png"/>
            <p:cNvPicPr>
              <a:picLocks noChangeAspect="1"/>
            </p:cNvPicPr>
            <p:nvPr/>
          </p:nvPicPr>
          <p:blipFill>
            <a:blip r:embed="rId4" cstate="print"/>
            <a:stretch>
              <a:fillRect/>
            </a:stretch>
          </p:blipFill>
          <p:spPr>
            <a:xfrm>
              <a:off x="13264115" y="5860233"/>
              <a:ext cx="2446380" cy="217134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73301" y="6172200"/>
              <a:ext cx="1414463" cy="2543175"/>
            </a:xfrm>
            <a:prstGeom prst="rect">
              <a:avLst/>
            </a:prstGeom>
          </p:spPr>
        </p:pic>
      </p:grpSp>
    </p:spTree>
    <p:custDataLst>
      <p:tags r:id="rId1"/>
    </p:custDataLst>
    <p:extLst>
      <p:ext uri="{BB962C8B-B14F-4D97-AF65-F5344CB8AC3E}">
        <p14:creationId xmlns:p14="http://schemas.microsoft.com/office/powerpoint/2010/main" val="355346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Before Debugging PL/SQL Subprograms</a:t>
            </a:r>
          </a:p>
        </p:txBody>
      </p:sp>
      <p:sp>
        <p:nvSpPr>
          <p:cNvPr id="4" name="Content Placeholder 3"/>
          <p:cNvSpPr>
            <a:spLocks noGrp="1"/>
          </p:cNvSpPr>
          <p:nvPr>
            <p:ph idx="1"/>
          </p:nvPr>
        </p:nvSpPr>
        <p:spPr>
          <a:xfrm>
            <a:off x="933451" y="2272710"/>
            <a:ext cx="16421100" cy="566626"/>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3200" dirty="0">
                <a:latin typeface="+mn-lt"/>
              </a:rPr>
              <a:t>You can look at the privileges of the current user by executing the following statement:</a:t>
            </a:r>
          </a:p>
        </p:txBody>
      </p:sp>
      <p:sp>
        <p:nvSpPr>
          <p:cNvPr id="5" name="Content Placeholder 2"/>
          <p:cNvSpPr txBox="1">
            <a:spLocks/>
          </p:cNvSpPr>
          <p:nvPr/>
        </p:nvSpPr>
        <p:spPr bwMode="gray">
          <a:xfrm>
            <a:off x="1028700" y="3084645"/>
            <a:ext cx="16125591" cy="524977"/>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25395">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b="1" dirty="0">
                <a:latin typeface="Courier New" pitchFamily="49" charset="0"/>
                <a:cs typeface="Oracle Sans" panose="020B0503020204020204" pitchFamily="34" charset="0"/>
              </a:rPr>
              <a:t>SELECT * from</a:t>
            </a:r>
            <a:r>
              <a:rPr lang="en-US" b="1" dirty="0">
                <a:solidFill>
                  <a:srgbClr val="0066FF"/>
                </a:solidFill>
                <a:latin typeface="Courier New" pitchFamily="49" charset="0"/>
                <a:cs typeface="Oracle Sans" panose="020B0503020204020204" pitchFamily="34" charset="0"/>
              </a:rPr>
              <a:t> </a:t>
            </a:r>
            <a:r>
              <a:rPr lang="en-US" b="1" dirty="0" err="1">
                <a:latin typeface="Courier New" pitchFamily="49" charset="0"/>
                <a:cs typeface="Oracle Sans" panose="020B0503020204020204" pitchFamily="34" charset="0"/>
              </a:rPr>
              <a:t>user_sys_privs</a:t>
            </a:r>
            <a:r>
              <a:rPr lang="en-US" b="1" dirty="0">
                <a:latin typeface="Courier New" pitchFamily="49" charset="0"/>
                <a:cs typeface="Oracle Sans" panose="020B0503020204020204" pitchFamily="34" charset="0"/>
              </a:rPr>
              <a:t>;</a:t>
            </a:r>
          </a:p>
        </p:txBody>
      </p:sp>
      <p:sp>
        <p:nvSpPr>
          <p:cNvPr id="7" name="Content Placeholder 3"/>
          <p:cNvSpPr txBox="1">
            <a:spLocks/>
          </p:cNvSpPr>
          <p:nvPr/>
        </p:nvSpPr>
        <p:spPr bwMode="gray">
          <a:xfrm>
            <a:off x="1143000" y="5143500"/>
            <a:ext cx="16857983" cy="1036171"/>
          </a:xfrm>
          <a:prstGeom prst="rect">
            <a:avLst/>
          </a:prstGeom>
          <a:noFill/>
          <a:ln w="9525">
            <a:noFill/>
            <a:miter lim="800000"/>
            <a:headEnd/>
            <a:tailEnd/>
          </a:ln>
        </p:spPr>
        <p:txBody>
          <a:bodyPr vert="horz" wrap="square" lIns="25395" tIns="25395" rIns="25395" bIns="25395" numCol="1" anchor="t"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lvl="0" indent="15873" algn="l" defTabSz="457121" rtl="0" eaLnBrk="1" fontAlgn="base" latinLnBrk="0" hangingPunct="1">
              <a:lnSpc>
                <a:spcPct val="100000"/>
              </a:lnSpc>
              <a:spcBef>
                <a:spcPts val="1350"/>
              </a:spcBef>
              <a:spcAft>
                <a:spcPct val="0"/>
              </a:spcAft>
              <a:buClr>
                <a:srgbClr val="000000"/>
              </a:buClr>
              <a:buSzTx/>
              <a:buFont typeface="Arial" charset="0"/>
              <a:buNone/>
              <a:tabLst/>
              <a:defRPr/>
            </a:pPr>
            <a:r>
              <a:rPr kumimoji="0" lang="en-US" sz="3200" b="0" i="0" u="none" strike="noStrike" kern="0" cap="none" spc="0" normalizeH="0" baseline="0" noProof="0" dirty="0">
                <a:ln>
                  <a:noFill/>
                </a:ln>
                <a:effectLst/>
                <a:uLnTx/>
                <a:uFillTx/>
                <a:latin typeface="Oracle Sans" panose="020B0503020204020204" pitchFamily="34" charset="0"/>
                <a:ea typeface="+mn-ea"/>
                <a:cs typeface="Oracle Sans" panose="020B0503020204020204" pitchFamily="34" charset="0"/>
              </a:rPr>
              <a:t>ORA61</a:t>
            </a:r>
            <a:r>
              <a:rPr kumimoji="0" lang="en-US" sz="3200" b="0" i="0" u="none" strike="noStrike" kern="0" cap="none" spc="0" normalizeH="0" noProof="0" dirty="0">
                <a:ln>
                  <a:noFill/>
                </a:ln>
                <a:effectLst/>
                <a:uLnTx/>
                <a:uFillTx/>
                <a:latin typeface="Oracle Sans" panose="020B0503020204020204" pitchFamily="34" charset="0"/>
                <a:ea typeface="+mn-ea"/>
                <a:cs typeface="Oracle Sans" panose="020B0503020204020204" pitchFamily="34" charset="0"/>
              </a:rPr>
              <a:t> does not have DEBUG CONNECT SESSION and DEBUG ANY PROCEDURE privileges. You can gran</a:t>
            </a:r>
            <a:r>
              <a:rPr lang="en-US" sz="3200" kern="0" dirty="0">
                <a:latin typeface="Oracle Sans" panose="020B0503020204020204" pitchFamily="34" charset="0"/>
                <a:cs typeface="Oracle Sans" panose="020B0503020204020204" pitchFamily="34" charset="0"/>
              </a:rPr>
              <a:t>t them by executing the following statements as a </a:t>
            </a:r>
            <a:r>
              <a:rPr lang="en-US" sz="3200" kern="0" dirty="0">
                <a:latin typeface="Courier New" pitchFamily="49" charset="0"/>
                <a:cs typeface="Courier New" pitchFamily="49" charset="0"/>
              </a:rPr>
              <a:t>SYSDBA</a:t>
            </a:r>
            <a:r>
              <a:rPr lang="en-US" sz="3200" kern="0" dirty="0">
                <a:latin typeface="Oracle Sans" panose="020B0503020204020204" pitchFamily="34" charset="0"/>
                <a:cs typeface="Oracle Sans" panose="020B0503020204020204" pitchFamily="34" charset="0"/>
              </a:rPr>
              <a:t> role user.</a:t>
            </a:r>
            <a:endParaRPr kumimoji="0" lang="en-US" sz="3200" b="0" i="0" u="none" strike="noStrike" kern="0" cap="none" spc="0" normalizeH="0" baseline="0" noProof="0" dirty="0">
              <a:ln>
                <a:noFill/>
              </a:ln>
              <a:effectLst/>
              <a:uLnTx/>
              <a:uFillTx/>
              <a:latin typeface="Oracle Sans" panose="020B0503020204020204" pitchFamily="34" charset="0"/>
              <a:cs typeface="Oracle Sans" panose="020B0503020204020204" pitchFamily="34" charset="0"/>
            </a:endParaRPr>
          </a:p>
        </p:txBody>
      </p:sp>
      <p:grpSp>
        <p:nvGrpSpPr>
          <p:cNvPr id="2" name="Group 7"/>
          <p:cNvGrpSpPr/>
          <p:nvPr/>
        </p:nvGrpSpPr>
        <p:grpSpPr>
          <a:xfrm>
            <a:off x="914400" y="6400798"/>
            <a:ext cx="16125591" cy="2023857"/>
            <a:chOff x="760412" y="3657600"/>
            <a:chExt cx="10750394" cy="914400"/>
          </a:xfrm>
        </p:grpSpPr>
        <p:sp>
          <p:nvSpPr>
            <p:cNvPr id="9" name="Content Placeholder 2"/>
            <p:cNvSpPr txBox="1">
              <a:spLocks/>
            </p:cNvSpPr>
            <p:nvPr/>
          </p:nvSpPr>
          <p:spPr bwMode="gray">
            <a:xfrm>
              <a:off x="760412" y="3657600"/>
              <a:ext cx="10750394" cy="558062"/>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GRANT DEBUG ANY PROCEDURE TO ora61;</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GRANT DEBUG CONNECT SESSION TO ora61;</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 Login as ora61</a:t>
              </a:r>
            </a:p>
            <a:p>
              <a:pPr marL="685800" indent="-685800" defTabSz="600075">
                <a:tabLst>
                  <a:tab pos="600075" algn="r"/>
                  <a:tab pos="1009650" algn="l"/>
                </a:tabLst>
              </a:pPr>
              <a:r>
                <a:rPr lang="en-US" altLang="en-US" b="1" dirty="0">
                  <a:latin typeface="Courier New" pitchFamily="49" charset="0"/>
                  <a:cs typeface="Oracle Sans" panose="020B0503020204020204" pitchFamily="34" charset="0"/>
                </a:rPr>
                <a:t>select * from </a:t>
              </a:r>
              <a:r>
                <a:rPr lang="en-US" altLang="en-US" b="1" dirty="0" err="1">
                  <a:latin typeface="Courier New" pitchFamily="49" charset="0"/>
                  <a:cs typeface="Oracle Sans" panose="020B0503020204020204" pitchFamily="34" charset="0"/>
                </a:rPr>
                <a:t>user_sys_privs</a:t>
              </a:r>
              <a:r>
                <a:rPr lang="en-US" altLang="en-US" b="1" dirty="0">
                  <a:latin typeface="Courier New" pitchFamily="49" charset="0"/>
                  <a:cs typeface="Oracle Sans" panose="020B0503020204020204" pitchFamily="34" charset="0"/>
                </a:rPr>
                <a:t>;</a:t>
              </a:r>
            </a:p>
          </p:txBody>
        </p:sp>
        <p:sp>
          <p:nvSpPr>
            <p:cNvPr id="10" name="Rectangle 4"/>
            <p:cNvSpPr>
              <a:spLocks noChangeArrowheads="1"/>
            </p:cNvSpPr>
            <p:nvPr/>
          </p:nvSpPr>
          <p:spPr bwMode="gray">
            <a:xfrm>
              <a:off x="836612" y="3733800"/>
              <a:ext cx="10512862" cy="838200"/>
            </a:xfrm>
            <a:prstGeom prst="rect">
              <a:avLst/>
            </a:prstGeom>
            <a:noFill/>
            <a:ln w="28575">
              <a:no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685800" indent="-685800" defTabSz="600075">
                <a:tabLst>
                  <a:tab pos="600075" algn="r"/>
                  <a:tab pos="1009650" algn="l"/>
                </a:tabLst>
              </a:pPr>
              <a:endParaRPr lang="en-US" altLang="en-US" b="1" dirty="0">
                <a:latin typeface="Courier New" pitchFamily="49" charset="0"/>
                <a:cs typeface="Oracle Sans" panose="020B0503020204020204" pitchFamily="34" charset="0"/>
              </a:endParaRPr>
            </a:p>
          </p:txBody>
        </p:sp>
      </p:grpSp>
      <p:pic>
        <p:nvPicPr>
          <p:cNvPr id="11" name="Picture 10" descr="les03_19.png"/>
          <p:cNvPicPr>
            <a:picLocks noChangeAspect="1"/>
          </p:cNvPicPr>
          <p:nvPr/>
        </p:nvPicPr>
        <p:blipFill>
          <a:blip r:embed="rId4" cstate="print"/>
          <a:stretch>
            <a:fillRect/>
          </a:stretch>
        </p:blipFill>
        <p:spPr>
          <a:xfrm>
            <a:off x="10744201" y="6389461"/>
            <a:ext cx="4232447" cy="1995477"/>
          </a:xfrm>
          <a:prstGeom prst="rect">
            <a:avLst/>
          </a:prstGeom>
        </p:spPr>
      </p:pic>
      <p:pic>
        <p:nvPicPr>
          <p:cNvPr id="12" name="Picture 11" descr="les03_21.png"/>
          <p:cNvPicPr>
            <a:picLocks noChangeAspect="1"/>
          </p:cNvPicPr>
          <p:nvPr/>
        </p:nvPicPr>
        <p:blipFill>
          <a:blip r:embed="rId5" cstate="print"/>
          <a:stretch>
            <a:fillRect/>
          </a:stretch>
        </p:blipFill>
        <p:spPr>
          <a:xfrm>
            <a:off x="10744200" y="3060463"/>
            <a:ext cx="4181607" cy="1677727"/>
          </a:xfrm>
          <a:prstGeom prst="rect">
            <a:avLst/>
          </a:prstGeom>
        </p:spPr>
      </p:pic>
    </p:spTree>
    <p:custDataLst>
      <p:tags r:id="rId1"/>
    </p:custDataLst>
    <p:extLst>
      <p:ext uri="{BB962C8B-B14F-4D97-AF65-F5344CB8AC3E}">
        <p14:creationId xmlns:p14="http://schemas.microsoft.com/office/powerpoint/2010/main" val="4442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Before Debugging PL/SQL Subprograms</a:t>
            </a:r>
          </a:p>
        </p:txBody>
      </p:sp>
      <p:sp>
        <p:nvSpPr>
          <p:cNvPr id="3" name="Content Placeholder 2"/>
          <p:cNvSpPr>
            <a:spLocks noGrp="1"/>
          </p:cNvSpPr>
          <p:nvPr>
            <p:ph idx="1"/>
          </p:nvPr>
        </p:nvSpPr>
        <p:spPr>
          <a:xfrm>
            <a:off x="933451" y="2272710"/>
            <a:ext cx="16421100" cy="596698"/>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Oracle Sans" panose="020B0503020204020204" pitchFamily="34" charset="0"/>
                <a:cs typeface="Oracle Sans" panose="020B0503020204020204" pitchFamily="34" charset="0"/>
              </a:rPr>
              <a:t>You might encounter the following error while running the SQL debugger in Oracle 19c.</a:t>
            </a:r>
          </a:p>
        </p:txBody>
      </p:sp>
      <p:grpSp>
        <p:nvGrpSpPr>
          <p:cNvPr id="9" name="Group 8">
            <a:extLst>
              <a:ext uri="{FF2B5EF4-FFF2-40B4-BE49-F238E27FC236}">
                <a16:creationId xmlns:a16="http://schemas.microsoft.com/office/drawing/2014/main" id="{9B35FCD1-DB6D-47CF-872B-5EB1B0E687E4}"/>
              </a:ext>
            </a:extLst>
          </p:cNvPr>
          <p:cNvGrpSpPr/>
          <p:nvPr/>
        </p:nvGrpSpPr>
        <p:grpSpPr>
          <a:xfrm>
            <a:off x="1485900" y="3487316"/>
            <a:ext cx="15201900" cy="2857143"/>
            <a:chOff x="1485900" y="3543300"/>
            <a:chExt cx="15201900" cy="2857143"/>
          </a:xfrm>
        </p:grpSpPr>
        <p:pic>
          <p:nvPicPr>
            <p:cNvPr id="5" name="Picture 4" descr="les03_20.png"/>
            <p:cNvPicPr>
              <a:picLocks noChangeAspect="1"/>
            </p:cNvPicPr>
            <p:nvPr/>
          </p:nvPicPr>
          <p:blipFill>
            <a:blip r:embed="rId4" cstate="print"/>
            <a:stretch>
              <a:fillRect/>
            </a:stretch>
          </p:blipFill>
          <p:spPr>
            <a:xfrm>
              <a:off x="3771901" y="3650442"/>
              <a:ext cx="7742858" cy="2642858"/>
            </a:xfrm>
            <a:prstGeom prst="rect">
              <a:avLst/>
            </a:prstGeom>
          </p:spPr>
        </p:pic>
        <p:pic>
          <p:nvPicPr>
            <p:cNvPr id="6" name="Picture 5" descr="cnt2554110.png"/>
            <p:cNvPicPr>
              <a:picLocks noChangeAspect="1"/>
            </p:cNvPicPr>
            <p:nvPr/>
          </p:nvPicPr>
          <p:blipFill>
            <a:blip r:embed="rId5" cstate="print"/>
            <a:stretch>
              <a:fillRect/>
            </a:stretch>
          </p:blipFill>
          <p:spPr>
            <a:xfrm>
              <a:off x="1485900" y="3543300"/>
              <a:ext cx="1942857" cy="2857143"/>
            </a:xfrm>
            <a:prstGeom prst="rect">
              <a:avLst/>
            </a:prstGeom>
          </p:spPr>
        </p:pic>
        <p:sp>
          <p:nvSpPr>
            <p:cNvPr id="8" name="Rounded Rectangle 7"/>
            <p:cNvSpPr/>
            <p:nvPr/>
          </p:nvSpPr>
          <p:spPr bwMode="auto">
            <a:xfrm>
              <a:off x="12458700" y="3650442"/>
              <a:ext cx="4229100" cy="2642858"/>
            </a:xfrm>
            <a:prstGeom prst="round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0" indent="15873" algn="ctr" defTabSz="457121">
                <a:spcBef>
                  <a:spcPts val="1350"/>
                </a:spcBef>
                <a:buClr>
                  <a:srgbClr val="000000"/>
                </a:buClr>
                <a:defRPr/>
              </a:pPr>
              <a:r>
                <a:rPr lang="en-US" sz="2200" kern="0" dirty="0">
                  <a:solidFill>
                    <a:srgbClr val="5F5F5F"/>
                  </a:solidFill>
                  <a:latin typeface="Oracle Sans" panose="020B0503020204020204" pitchFamily="34" charset="0"/>
                  <a:cs typeface="Oracle Sans" panose="020B0503020204020204" pitchFamily="34" charset="0"/>
                </a:rPr>
                <a:t>The error implies that the current database session is trying to establish a connection with the debugger on the local host, but not able to do so.</a:t>
              </a:r>
            </a:p>
          </p:txBody>
        </p:sp>
      </p:grpSp>
    </p:spTree>
    <p:custDataLst>
      <p:tags r:id="rId1"/>
    </p:custDataLst>
    <p:extLst>
      <p:ext uri="{BB962C8B-B14F-4D97-AF65-F5344CB8AC3E}">
        <p14:creationId xmlns:p14="http://schemas.microsoft.com/office/powerpoint/2010/main" val="2905211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Before Debugging PL/SQL Subprograms</a:t>
            </a:r>
          </a:p>
        </p:txBody>
      </p:sp>
      <p:sp>
        <p:nvSpPr>
          <p:cNvPr id="3" name="Content Placeholder 2"/>
          <p:cNvSpPr>
            <a:spLocks noGrp="1"/>
          </p:cNvSpPr>
          <p:nvPr>
            <p:ph idx="1"/>
          </p:nvPr>
        </p:nvSpPr>
        <p:spPr>
          <a:xfrm>
            <a:off x="933451" y="2272710"/>
            <a:ext cx="16421100" cy="1154158"/>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Oracle Sans" panose="020B0503020204020204" pitchFamily="34" charset="0"/>
                <a:cs typeface="Oracle Sans" panose="020B0503020204020204" pitchFamily="34" charset="0"/>
              </a:rPr>
              <a:t>You have to execute the following PL/SQL block to grant the </a:t>
            </a:r>
            <a:r>
              <a:rPr lang="en-US" dirty="0" err="1">
                <a:latin typeface="Courier New" pitchFamily="49" charset="0"/>
                <a:cs typeface="Courier New" pitchFamily="49" charset="0"/>
              </a:rPr>
              <a:t>jdwp</a:t>
            </a:r>
            <a:r>
              <a:rPr lang="en-US" dirty="0">
                <a:latin typeface="Courier New" pitchFamily="49" charset="0"/>
                <a:cs typeface="Courier New" pitchFamily="49" charset="0"/>
              </a:rPr>
              <a:t> ACL</a:t>
            </a:r>
            <a:r>
              <a:rPr lang="en-US" dirty="0">
                <a:latin typeface="Oracle Sans" panose="020B0503020204020204" pitchFamily="34" charset="0"/>
                <a:cs typeface="Oracle Sans" panose="020B0503020204020204" pitchFamily="34" charset="0"/>
              </a:rPr>
              <a:t> privilege as a </a:t>
            </a:r>
            <a:r>
              <a:rPr lang="en-US" dirty="0">
                <a:latin typeface="Courier New" pitchFamily="49" charset="0"/>
                <a:cs typeface="Courier New" pitchFamily="49" charset="0"/>
              </a:rPr>
              <a:t>SYSDBA</a:t>
            </a:r>
            <a:r>
              <a:rPr lang="en-US" dirty="0">
                <a:latin typeface="Oracle Sans" panose="020B0503020204020204" pitchFamily="34" charset="0"/>
                <a:cs typeface="Oracle Sans" panose="020B0503020204020204" pitchFamily="34" charset="0"/>
              </a:rPr>
              <a:t> role user.</a:t>
            </a:r>
          </a:p>
        </p:txBody>
      </p:sp>
      <p:sp>
        <p:nvSpPr>
          <p:cNvPr id="4" name="Content Placeholder 2"/>
          <p:cNvSpPr txBox="1">
            <a:spLocks/>
          </p:cNvSpPr>
          <p:nvPr/>
        </p:nvSpPr>
        <p:spPr bwMode="gray">
          <a:xfrm>
            <a:off x="914400" y="3631332"/>
            <a:ext cx="16125591" cy="3419144"/>
          </a:xfrm>
          <a:prstGeom prst="round2DiagRect">
            <a:avLst>
              <a:gd name="adj1" fmla="val 9684"/>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BEGIN</a:t>
            </a:r>
          </a:p>
          <a:p>
            <a:r>
              <a:rPr lang="en-US" b="1" dirty="0">
                <a:latin typeface="Courier New" pitchFamily="49" charset="0"/>
                <a:cs typeface="Courier New" pitchFamily="49" charset="0"/>
              </a:rPr>
              <a:t> DBMS_NETWORK_ACL_ADMIN.APPEND_HOST_ACE</a:t>
            </a:r>
          </a:p>
          <a:p>
            <a:r>
              <a:rPr lang="en-US" b="1" dirty="0">
                <a:latin typeface="Courier New" pitchFamily="49" charset="0"/>
                <a:cs typeface="Courier New" pitchFamily="49" charset="0"/>
              </a:rPr>
              <a:t> (</a:t>
            </a:r>
          </a:p>
          <a:p>
            <a:r>
              <a:rPr lang="en-US" b="1" dirty="0">
                <a:latin typeface="Courier New" pitchFamily="49" charset="0"/>
                <a:cs typeface="Courier New" pitchFamily="49" charset="0"/>
              </a:rPr>
              <a:t> host =&gt; '127.0.0.1',</a:t>
            </a:r>
          </a:p>
          <a:p>
            <a:r>
              <a:rPr lang="en-US" b="1" dirty="0">
                <a:latin typeface="Courier New" pitchFamily="49" charset="0"/>
                <a:cs typeface="Courier New" pitchFamily="49" charset="0"/>
              </a:rPr>
              <a:t> </a:t>
            </a:r>
            <a:r>
              <a:rPr lang="en-US" b="1" dirty="0" err="1">
                <a:latin typeface="Courier New" pitchFamily="49" charset="0"/>
                <a:cs typeface="Courier New" pitchFamily="49" charset="0"/>
              </a:rPr>
              <a:t>lower_port</a:t>
            </a:r>
            <a:r>
              <a:rPr lang="en-US" b="1" dirty="0">
                <a:latin typeface="Courier New" pitchFamily="49" charset="0"/>
                <a:cs typeface="Courier New" pitchFamily="49" charset="0"/>
              </a:rPr>
              <a:t> =&gt; null,</a:t>
            </a:r>
          </a:p>
          <a:p>
            <a:r>
              <a:rPr lang="en-US" b="1" dirty="0">
                <a:latin typeface="Courier New" pitchFamily="49" charset="0"/>
                <a:cs typeface="Courier New" pitchFamily="49" charset="0"/>
              </a:rPr>
              <a:t> </a:t>
            </a:r>
            <a:r>
              <a:rPr lang="en-US" b="1" dirty="0" err="1">
                <a:latin typeface="Courier New" pitchFamily="49" charset="0"/>
                <a:cs typeface="Courier New" pitchFamily="49" charset="0"/>
              </a:rPr>
              <a:t>upper_port</a:t>
            </a:r>
            <a:r>
              <a:rPr lang="en-US" b="1" dirty="0">
                <a:latin typeface="Courier New" pitchFamily="49" charset="0"/>
                <a:cs typeface="Courier New" pitchFamily="49" charset="0"/>
              </a:rPr>
              <a:t> =&gt; null,</a:t>
            </a:r>
          </a:p>
          <a:p>
            <a:r>
              <a:rPr lang="en-US" b="1" dirty="0">
                <a:latin typeface="Courier New" pitchFamily="49" charset="0"/>
                <a:cs typeface="Courier New" pitchFamily="49" charset="0"/>
              </a:rPr>
              <a:t> ace =&gt; </a:t>
            </a:r>
            <a:r>
              <a:rPr lang="en-US" b="1" dirty="0" err="1">
                <a:latin typeface="Courier New" pitchFamily="49" charset="0"/>
                <a:cs typeface="Courier New" pitchFamily="49" charset="0"/>
              </a:rPr>
              <a:t>xs$ace_type</a:t>
            </a:r>
            <a:r>
              <a:rPr lang="en-US" b="1" dirty="0">
                <a:latin typeface="Courier New" pitchFamily="49" charset="0"/>
                <a:cs typeface="Courier New" pitchFamily="49" charset="0"/>
              </a:rPr>
              <a:t>(</a:t>
            </a:r>
            <a:r>
              <a:rPr lang="en-US" b="1" dirty="0" err="1">
                <a:latin typeface="Courier New" pitchFamily="49" charset="0"/>
                <a:cs typeface="Courier New" pitchFamily="49" charset="0"/>
              </a:rPr>
              <a:t>privilege_list</a:t>
            </a:r>
            <a:r>
              <a:rPr lang="en-US" b="1" dirty="0">
                <a:latin typeface="Courier New" pitchFamily="49" charset="0"/>
                <a:cs typeface="Courier New" pitchFamily="49" charset="0"/>
              </a:rPr>
              <a:t> =&gt; </a:t>
            </a:r>
            <a:r>
              <a:rPr lang="en-US" b="1" dirty="0" err="1">
                <a:latin typeface="Courier New" pitchFamily="49" charset="0"/>
                <a:cs typeface="Courier New" pitchFamily="49" charset="0"/>
              </a:rPr>
              <a:t>xs$name_list</a:t>
            </a:r>
            <a:r>
              <a:rPr lang="en-US" b="1" dirty="0">
                <a:latin typeface="Courier New" pitchFamily="49" charset="0"/>
                <a:cs typeface="Courier New" pitchFamily="49" charset="0"/>
              </a:rPr>
              <a:t>('</a:t>
            </a:r>
            <a:r>
              <a:rPr lang="en-US" b="1" dirty="0" err="1">
                <a:latin typeface="Courier New" pitchFamily="49" charset="0"/>
                <a:cs typeface="Courier New" pitchFamily="49" charset="0"/>
              </a:rPr>
              <a:t>jdwp</a:t>
            </a:r>
            <a:r>
              <a:rPr lang="en-US" b="1" dirty="0">
                <a:latin typeface="Courier New" pitchFamily="49" charset="0"/>
                <a:cs typeface="Courier New" pitchFamily="49" charset="0"/>
              </a:rPr>
              <a:t>'),</a:t>
            </a:r>
          </a:p>
          <a:p>
            <a:r>
              <a:rPr lang="en-US" b="1" dirty="0">
                <a:latin typeface="Courier New" pitchFamily="49" charset="0"/>
                <a:cs typeface="Courier New" pitchFamily="49" charset="0"/>
              </a:rPr>
              <a:t> </a:t>
            </a:r>
            <a:r>
              <a:rPr lang="en-US" b="1" dirty="0" err="1">
                <a:latin typeface="Courier New" pitchFamily="49" charset="0"/>
                <a:cs typeface="Courier New" pitchFamily="49" charset="0"/>
              </a:rPr>
              <a:t>principal_name</a:t>
            </a:r>
            <a:r>
              <a:rPr lang="en-US" b="1" dirty="0">
                <a:latin typeface="Courier New" pitchFamily="49" charset="0"/>
                <a:cs typeface="Courier New" pitchFamily="49" charset="0"/>
              </a:rPr>
              <a:t> =&gt; 'ora61',</a:t>
            </a:r>
          </a:p>
          <a:p>
            <a:r>
              <a:rPr lang="en-US" b="1" dirty="0">
                <a:latin typeface="Courier New" pitchFamily="49" charset="0"/>
                <a:cs typeface="Courier New" pitchFamily="49" charset="0"/>
              </a:rPr>
              <a:t> </a:t>
            </a:r>
            <a:r>
              <a:rPr lang="en-US" b="1" dirty="0" err="1">
                <a:latin typeface="Courier New" pitchFamily="49" charset="0"/>
                <a:cs typeface="Courier New" pitchFamily="49" charset="0"/>
              </a:rPr>
              <a:t>principal_type</a:t>
            </a:r>
            <a:r>
              <a:rPr lang="en-US" b="1" dirty="0">
                <a:latin typeface="Courier New" pitchFamily="49" charset="0"/>
                <a:cs typeface="Courier New" pitchFamily="49" charset="0"/>
              </a:rPr>
              <a:t> =&gt; </a:t>
            </a:r>
            <a:r>
              <a:rPr lang="en-US" b="1" dirty="0" err="1">
                <a:latin typeface="Courier New" pitchFamily="49" charset="0"/>
                <a:cs typeface="Courier New" pitchFamily="49" charset="0"/>
              </a:rPr>
              <a:t>xs_acl.ptype_db</a:t>
            </a:r>
            <a:r>
              <a:rPr lang="en-US" b="1" dirty="0">
                <a:latin typeface="Courier New" pitchFamily="49" charset="0"/>
                <a:cs typeface="Courier New" pitchFamily="49" charset="0"/>
              </a:rPr>
              <a:t>)</a:t>
            </a:r>
          </a:p>
          <a:p>
            <a:r>
              <a:rPr lang="en-US" b="1" dirty="0">
                <a:latin typeface="Courier New" pitchFamily="49" charset="0"/>
                <a:cs typeface="Courier New" pitchFamily="49" charset="0"/>
              </a:rPr>
              <a:t> );</a:t>
            </a:r>
          </a:p>
          <a:p>
            <a:r>
              <a:rPr lang="en-US" b="1" dirty="0">
                <a:latin typeface="Courier New" pitchFamily="49" charset="0"/>
                <a:cs typeface="Courier New" pitchFamily="49" charset="0"/>
              </a:rPr>
              <a:t>END;</a:t>
            </a:r>
          </a:p>
        </p:txBody>
      </p:sp>
    </p:spTree>
    <p:custDataLst>
      <p:tags r:id="rId1"/>
    </p:custDataLst>
    <p:extLst>
      <p:ext uri="{BB962C8B-B14F-4D97-AF65-F5344CB8AC3E}">
        <p14:creationId xmlns:p14="http://schemas.microsoft.com/office/powerpoint/2010/main" val="2583470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Lesson Agenda</a:t>
            </a:r>
          </a:p>
        </p:txBody>
      </p:sp>
      <p:sp>
        <p:nvSpPr>
          <p:cNvPr id="2" name="Content Placeholder 1">
            <a:extLst>
              <a:ext uri="{FF2B5EF4-FFF2-40B4-BE49-F238E27FC236}">
                <a16:creationId xmlns:a16="http://schemas.microsoft.com/office/drawing/2014/main" id="{901F3EEC-1FEC-4C38-B318-347BA7E837E7}"/>
              </a:ext>
            </a:extLst>
          </p:cNvPr>
          <p:cNvSpPr>
            <a:spLocks noGrp="1"/>
          </p:cNvSpPr>
          <p:nvPr>
            <p:ph idx="1"/>
          </p:nvPr>
        </p:nvSpPr>
        <p:spPr>
          <a:xfrm>
            <a:off x="933451" y="2272710"/>
            <a:ext cx="16421100" cy="3605919"/>
          </a:xfrm>
        </p:spPr>
        <p:txBody>
          <a:bodyPr/>
          <a:lstStyle/>
          <a:p>
            <a:pPr lvl="1">
              <a:buClr>
                <a:schemeClr val="tx1">
                  <a:lumMod val="25000"/>
                  <a:lumOff val="75000"/>
                </a:schemeClr>
              </a:buClr>
            </a:pPr>
            <a:r>
              <a:rPr lang="en-US" dirty="0">
                <a:solidFill>
                  <a:schemeClr val="tx1">
                    <a:lumMod val="25000"/>
                    <a:lumOff val="75000"/>
                  </a:schemeClr>
                </a:solidFill>
              </a:rPr>
              <a:t>Before debugging PL/SQL subprograms</a:t>
            </a:r>
          </a:p>
          <a:p>
            <a:pPr lvl="1"/>
            <a:r>
              <a:rPr lang="en-US" dirty="0"/>
              <a:t>Debugging a subprogram</a:t>
            </a:r>
          </a:p>
          <a:p>
            <a:pPr lvl="1">
              <a:buClr>
                <a:schemeClr val="tx1">
                  <a:lumMod val="25000"/>
                  <a:lumOff val="75000"/>
                </a:schemeClr>
              </a:buClr>
            </a:pPr>
            <a:r>
              <a:rPr lang="en-US" dirty="0">
                <a:solidFill>
                  <a:schemeClr val="tx1">
                    <a:lumMod val="25000"/>
                    <a:lumOff val="75000"/>
                  </a:schemeClr>
                </a:solidFill>
              </a:rPr>
              <a:t>Using the debugging Log Tab toolbar</a:t>
            </a:r>
          </a:p>
          <a:p>
            <a:pPr lvl="1">
              <a:buClr>
                <a:schemeClr val="tx1">
                  <a:lumMod val="25000"/>
                  <a:lumOff val="75000"/>
                </a:schemeClr>
              </a:buClr>
            </a:pPr>
            <a:r>
              <a:rPr lang="en-US" dirty="0">
                <a:solidFill>
                  <a:schemeClr val="tx1">
                    <a:lumMod val="25000"/>
                    <a:lumOff val="75000"/>
                  </a:schemeClr>
                </a:solidFill>
              </a:rPr>
              <a:t>Debugging a procedure</a:t>
            </a:r>
          </a:p>
          <a:p>
            <a:endParaRPr lang="en-US" dirty="0"/>
          </a:p>
        </p:txBody>
      </p:sp>
      <p:grpSp>
        <p:nvGrpSpPr>
          <p:cNvPr id="5" name="Group 4"/>
          <p:cNvGrpSpPr/>
          <p:nvPr/>
        </p:nvGrpSpPr>
        <p:grpSpPr>
          <a:xfrm>
            <a:off x="13438383" y="6079604"/>
            <a:ext cx="4849617" cy="2500313"/>
            <a:chOff x="5888698" y="4297363"/>
            <a:chExt cx="3233078" cy="1666875"/>
          </a:xfrm>
        </p:grpSpPr>
        <p:sp>
          <p:nvSpPr>
            <p:cNvPr id="6" name="Rectangle 5"/>
            <p:cNvSpPr/>
            <p:nvPr/>
          </p:nvSpPr>
          <p:spPr bwMode="auto">
            <a:xfrm rot="16200000" flipV="1">
              <a:off x="6922624" y="3461874"/>
              <a:ext cx="1165225" cy="3233078"/>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7" name="Oval 6"/>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8"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172196415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e5b71d97abbf78e6157b6cb7b590e0393b44c6"/>
  <p:tag name="ARTICULATE_SLIDE_COUNT" val="3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 Redwood PowerPoint Template">
  <a:themeElements>
    <a:clrScheme name="Redwood Theme">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Redwood Fonts">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U Redwood PowerPoint Template.potx" id="{E268B603-5D0A-4A64-89C3-10B088DC216C}" vid="{A85A9E7E-81CB-495B-98B2-24FED83F9C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 Redwood PowerPoint Template</Template>
  <TotalTime>49</TotalTime>
  <Words>3280</Words>
  <Application>Microsoft Office PowerPoint</Application>
  <PresentationFormat>Custom</PresentationFormat>
  <Paragraphs>269</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Courier New</vt:lpstr>
      <vt:lpstr>Georgia</vt:lpstr>
      <vt:lpstr>Oracle Sans</vt:lpstr>
      <vt:lpstr>Times New Roman</vt:lpstr>
      <vt:lpstr>OU Redwood PowerPoint Template</vt:lpstr>
      <vt:lpstr>Debugging Subprograms</vt:lpstr>
      <vt:lpstr>Course Road Map</vt:lpstr>
      <vt:lpstr>Objectives</vt:lpstr>
      <vt:lpstr>Lesson Agenda</vt:lpstr>
      <vt:lpstr>Before Debugging PL/SQL Subprograms</vt:lpstr>
      <vt:lpstr>Before Debugging PL/SQL Subprograms</vt:lpstr>
      <vt:lpstr>Before Debugging PL/SQL Subprograms</vt:lpstr>
      <vt:lpstr>Before Debugging PL/SQL Subprograms</vt:lpstr>
      <vt:lpstr>Lesson Agenda</vt:lpstr>
      <vt:lpstr>Debugging a Subprogram: Overview</vt:lpstr>
      <vt:lpstr>Debugging a Subprogram: Overview</vt:lpstr>
      <vt:lpstr>Lesson Agenda</vt:lpstr>
      <vt:lpstr>The Debugging – Log Tab Toolbar </vt:lpstr>
      <vt:lpstr>The Debugging – Log Tab Toolbar </vt:lpstr>
      <vt:lpstr>Tracking Data and Execution</vt:lpstr>
      <vt:lpstr>Lesson Agenda</vt:lpstr>
      <vt:lpstr>Debugging a Procedure Example: Creating a New emp_list Procedure</vt:lpstr>
      <vt:lpstr>Debugging a Procedure Example: Creating a New get_location Function</vt:lpstr>
      <vt:lpstr>Setting Breakpoints and Compiling emp_list for Debug Mode</vt:lpstr>
      <vt:lpstr>Compiling the get_location Function for Debug Mode</vt:lpstr>
      <vt:lpstr>Debugging emp_list and Entering Values for the PMAXROWS Parameter</vt:lpstr>
      <vt:lpstr>Debugging emp_list: Step Into (F7) the Code</vt:lpstr>
      <vt:lpstr>Viewing the Data</vt:lpstr>
      <vt:lpstr>Modifying the Variables While Debugging the Code</vt:lpstr>
      <vt:lpstr>Debugging emp_list: Step Over Versus Step Into</vt:lpstr>
      <vt:lpstr>Debugging emp_list: Step Out of the Code (Shift + F7)</vt:lpstr>
      <vt:lpstr>Debugging emp_list: Step to End of Method</vt:lpstr>
      <vt:lpstr>Debugging a Subprogram Remotely: Overview</vt:lpstr>
      <vt:lpstr>Summary</vt:lpstr>
      <vt:lpstr>Practice 13 Overview: Introduction to the SQL Developer Debugger</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OU Redwood 2020</dc:subject>
  <dc:creator>Amol Bagve</dc:creator>
  <cp:keywords>OU Redwood PowerPoint Template</cp:keywords>
  <dc:description>Oracle University Production Services PowerPoint Template</dc:description>
  <cp:lastModifiedBy>Jayanthy Keshavamurthy</cp:lastModifiedBy>
  <cp:revision>33</cp:revision>
  <cp:lastPrinted>2002-03-28T23:57:22Z</cp:lastPrinted>
  <dcterms:created xsi:type="dcterms:W3CDTF">2020-05-27T23:36:16Z</dcterms:created>
  <dcterms:modified xsi:type="dcterms:W3CDTF">2020-06-30T20:24:41Z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